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82" r:id="rId3"/>
    <p:sldId id="257" r:id="rId4"/>
    <p:sldId id="260" r:id="rId5"/>
    <p:sldId id="261" r:id="rId6"/>
    <p:sldId id="262" r:id="rId7"/>
    <p:sldId id="263" r:id="rId8"/>
    <p:sldId id="264" r:id="rId9"/>
    <p:sldId id="265" r:id="rId10"/>
    <p:sldId id="267" r:id="rId11"/>
    <p:sldId id="258" r:id="rId12"/>
    <p:sldId id="266" r:id="rId13"/>
    <p:sldId id="259" r:id="rId14"/>
    <p:sldId id="268" r:id="rId15"/>
    <p:sldId id="269" r:id="rId16"/>
    <p:sldId id="270" r:id="rId17"/>
    <p:sldId id="272" r:id="rId18"/>
    <p:sldId id="273" r:id="rId19"/>
    <p:sldId id="271" r:id="rId20"/>
    <p:sldId id="274" r:id="rId21"/>
    <p:sldId id="275" r:id="rId22"/>
    <p:sldId id="277" r:id="rId23"/>
    <p:sldId id="278" r:id="rId24"/>
    <p:sldId id="279" r:id="rId25"/>
    <p:sldId id="280" r:id="rId26"/>
    <p:sldId id="276" r:id="rId27"/>
    <p:sldId id="281" r:id="rId28"/>
    <p:sldId id="286" r:id="rId29"/>
    <p:sldId id="285" r:id="rId30"/>
    <p:sldId id="284"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p:restoredTop sz="94095" autoAdjust="0"/>
  </p:normalViewPr>
  <p:slideViewPr>
    <p:cSldViewPr snapToGrid="0" snapToObjects="1">
      <p:cViewPr varScale="1">
        <p:scale>
          <a:sx n="66" d="100"/>
          <a:sy n="66" d="100"/>
        </p:scale>
        <p:origin x="912" y="40"/>
      </p:cViewPr>
      <p:guideLst/>
    </p:cSldViewPr>
  </p:slideViewPr>
  <p:notesTextViewPr>
    <p:cViewPr>
      <p:scale>
        <a:sx n="1" d="1"/>
        <a:sy n="1" d="1"/>
      </p:scale>
      <p:origin x="0" y="0"/>
    </p:cViewPr>
  </p:notesTextViewPr>
  <p:sorterViewPr>
    <p:cViewPr>
      <p:scale>
        <a:sx n="100" d="100"/>
        <a:sy n="100" d="100"/>
      </p:scale>
      <p:origin x="0" y="-2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0779F-2152-C84C-A2C2-FD36C5CC5AAE}"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this is something</a:t>
            </a:r>
            <a:r>
              <a:rPr lang="en-US" baseline="0" dirty="0" smtClean="0"/>
              <a:t> we all can relate to, not just people living with brain injuries.</a:t>
            </a:r>
          </a:p>
          <a:p>
            <a:r>
              <a:rPr lang="en-US" baseline="0" dirty="0" smtClean="0"/>
              <a:t>Awareness: I have NO sense of direction and terrible visual spatial skills. So for navigating my way in a new place, maps are not my friend. Thank goodness for step by step directions provided by </a:t>
            </a:r>
            <a:r>
              <a:rPr lang="en-US" baseline="0" dirty="0" err="1" smtClean="0"/>
              <a:t>mapquest</a:t>
            </a:r>
            <a:r>
              <a:rPr lang="en-US" baseline="0" dirty="0" smtClean="0"/>
              <a:t> or google maps. It took me years to stop feeling bad for this issue! My husband, a physicist, loves maps and would get so angry when we were driving and I was a crummy navigator. Now we have the tools so that folks like me don’t feel so frustrated, or get so lost!</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212277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they accept</a:t>
            </a:r>
            <a:r>
              <a:rPr lang="en-US" baseline="0" dirty="0" smtClean="0"/>
              <a:t> more easily because they have the benefit of life experiences and its up and downs. Maybe they have a strong faith in something greater than themselves that helps them weather challenges. </a:t>
            </a:r>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19120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Covid-19</a:t>
            </a:r>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21</a:t>
            </a:fld>
            <a:endParaRPr lang="en-US"/>
          </a:p>
        </p:txBody>
      </p:sp>
    </p:spTree>
    <p:extLst>
      <p:ext uri="{BB962C8B-B14F-4D97-AF65-F5344CB8AC3E}">
        <p14:creationId xmlns:p14="http://schemas.microsoft.com/office/powerpoint/2010/main" val="192508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22</a:t>
            </a:fld>
            <a:endParaRPr lang="en-US"/>
          </a:p>
        </p:txBody>
      </p:sp>
    </p:spTree>
    <p:extLst>
      <p:ext uri="{BB962C8B-B14F-4D97-AF65-F5344CB8AC3E}">
        <p14:creationId xmlns:p14="http://schemas.microsoft.com/office/powerpoint/2010/main" val="122103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23</a:t>
            </a:fld>
            <a:endParaRPr lang="en-US"/>
          </a:p>
        </p:txBody>
      </p:sp>
    </p:spTree>
    <p:extLst>
      <p:ext uri="{BB962C8B-B14F-4D97-AF65-F5344CB8AC3E}">
        <p14:creationId xmlns:p14="http://schemas.microsoft.com/office/powerpoint/2010/main" val="38363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24</a:t>
            </a:fld>
            <a:endParaRPr lang="en-US"/>
          </a:p>
        </p:txBody>
      </p:sp>
    </p:spTree>
    <p:extLst>
      <p:ext uri="{BB962C8B-B14F-4D97-AF65-F5344CB8AC3E}">
        <p14:creationId xmlns:p14="http://schemas.microsoft.com/office/powerpoint/2010/main" val="423373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a:p>
        </p:txBody>
      </p:sp>
    </p:spTree>
    <p:extLst>
      <p:ext uri="{BB962C8B-B14F-4D97-AF65-F5344CB8AC3E}">
        <p14:creationId xmlns:p14="http://schemas.microsoft.com/office/powerpoint/2010/main" val="101656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29</a:t>
            </a:fld>
            <a:endParaRPr lang="en-US"/>
          </a:p>
        </p:txBody>
      </p:sp>
    </p:spTree>
    <p:extLst>
      <p:ext uri="{BB962C8B-B14F-4D97-AF65-F5344CB8AC3E}">
        <p14:creationId xmlns:p14="http://schemas.microsoft.com/office/powerpoint/2010/main" val="147111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30</a:t>
            </a:fld>
            <a:endParaRPr lang="en-US"/>
          </a:p>
        </p:txBody>
      </p:sp>
    </p:spTree>
    <p:extLst>
      <p:ext uri="{BB962C8B-B14F-4D97-AF65-F5344CB8AC3E}">
        <p14:creationId xmlns:p14="http://schemas.microsoft.com/office/powerpoint/2010/main" val="3937424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A960F7A-981E-2849-A4A6-FFB20B3D6491}"/>
              </a:ext>
            </a:extLst>
          </p:cNvPr>
          <p:cNvSpPr/>
          <p:nvPr userDrawn="1"/>
        </p:nvSpPr>
        <p:spPr>
          <a:xfrm>
            <a:off x="0" y="1550987"/>
            <a:ext cx="12192000" cy="4423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3EC1CAE-181F-AE45-82F8-A14FDE796289}"/>
              </a:ext>
            </a:extLst>
          </p:cNvPr>
          <p:cNvSpPr>
            <a:spLocks noGrp="1"/>
          </p:cNvSpPr>
          <p:nvPr>
            <p:ph type="ctrTitle" hasCustomPrompt="1"/>
          </p:nvPr>
        </p:nvSpPr>
        <p:spPr>
          <a:xfrm>
            <a:off x="1523694" y="2808325"/>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 xmlns:a16="http://schemas.microsoft.com/office/drawing/2014/main"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 xmlns:a16="http://schemas.microsoft.com/office/drawing/2014/main"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 xmlns:a16="http://schemas.microsoft.com/office/drawing/2014/main" id="{B1337298-74C7-D143-9804-A644D0613C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0884" y="1900887"/>
            <a:ext cx="1229620" cy="992976"/>
          </a:xfrm>
          <a:prstGeom prst="rect">
            <a:avLst/>
          </a:prstGeom>
        </p:spPr>
      </p:pic>
      <p:pic>
        <p:nvPicPr>
          <p:cNvPr id="6" name="Picture 5">
            <a:extLst>
              <a:ext uri="{FF2B5EF4-FFF2-40B4-BE49-F238E27FC236}">
                <a16:creationId xmlns=""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10" y="-10160"/>
            <a:ext cx="12192000" cy="1837010"/>
          </a:xfrm>
          <a:prstGeom prst="rect">
            <a:avLst/>
          </a:prstGeom>
        </p:spPr>
      </p:pic>
      <p:pic>
        <p:nvPicPr>
          <p:cNvPr id="8" name="Picture 7">
            <a:extLst>
              <a:ext uri="{FF2B5EF4-FFF2-40B4-BE49-F238E27FC236}">
                <a16:creationId xmlns="" xmlns:a16="http://schemas.microsoft.com/office/drawing/2014/main" id="{DF213F6B-DB0A-0A45-AF73-5CD8B81A2A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77068"/>
            <a:ext cx="12192000" cy="1179543"/>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101mobility.com/blog/wheelchair-exercises/" TargetMode="External"/><Relationship Id="rId2" Type="http://schemas.openxmlformats.org/officeDocument/2006/relationships/hyperlink" Target="https://www.loveyourbrain.com/turn-boldly-inward?ss_source=sscampaigns&amp;ss_campaign_id=5e7b99dd25d0384cb4208d0d&amp;ss_email_id=5e7cc72636cedb35164de27a&amp;ss_campaign_name=A+time+to+Turn+Boldly+Inward.&amp;ss_campaign_sent_date=2020-03-26T15%3A26%3A39Z" TargetMode="External"/><Relationship Id="rId1" Type="http://schemas.openxmlformats.org/officeDocument/2006/relationships/slideLayout" Target="../slideLayouts/slideLayout2.xml"/><Relationship Id="rId5" Type="http://schemas.openxmlformats.org/officeDocument/2006/relationships/hyperlink" Target="https://yogawithadriene.com/" TargetMode="External"/><Relationship Id="rId4" Type="http://schemas.openxmlformats.org/officeDocument/2006/relationships/hyperlink" Target="https://www.youtube.com/channel/UCVl6ZdslZz2Zj-34bMJFPb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anastasia.edmonston@maryland.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175A1-2517-744F-9A8B-57E30E174F53}"/>
              </a:ext>
            </a:extLst>
          </p:cNvPr>
          <p:cNvSpPr>
            <a:spLocks noGrp="1"/>
          </p:cNvSpPr>
          <p:nvPr>
            <p:ph type="ctrTitle"/>
          </p:nvPr>
        </p:nvSpPr>
        <p:spPr>
          <a:xfrm>
            <a:off x="1523694" y="2808325"/>
            <a:ext cx="9144000" cy="1539545"/>
          </a:xfrm>
        </p:spPr>
        <p:txBody>
          <a:bodyPr/>
          <a:lstStyle/>
          <a:p>
            <a:r>
              <a:rPr lang="en-US" dirty="0" smtClean="0"/>
              <a:t>Brain Injury Provider Activities: Tips &amp; Tools</a:t>
            </a:r>
            <a:endParaRPr lang="en-US" dirty="0"/>
          </a:p>
        </p:txBody>
      </p:sp>
      <p:sp>
        <p:nvSpPr>
          <p:cNvPr id="9" name="Subtitle 8">
            <a:extLst>
              <a:ext uri="{FF2B5EF4-FFF2-40B4-BE49-F238E27FC236}">
                <a16:creationId xmlns="" xmlns:a16="http://schemas.microsoft.com/office/drawing/2014/main" id="{CDE056D8-945A-4B48-A18A-58091677BCC7}"/>
              </a:ext>
            </a:extLst>
          </p:cNvPr>
          <p:cNvSpPr>
            <a:spLocks noGrp="1"/>
          </p:cNvSpPr>
          <p:nvPr>
            <p:ph type="subTitle" idx="1"/>
          </p:nvPr>
        </p:nvSpPr>
        <p:spPr>
          <a:xfrm>
            <a:off x="1524000" y="4527327"/>
            <a:ext cx="9144000" cy="387626"/>
          </a:xfrm>
        </p:spPr>
        <p:txBody>
          <a:bodyPr>
            <a:normAutofit fontScale="92500" lnSpcReduction="10000"/>
          </a:bodyPr>
          <a:lstStyle/>
          <a:p>
            <a:r>
              <a:rPr lang="en-US" dirty="0" smtClean="0"/>
              <a:t>Anastasia Edmonston, TBI Partner Grant Coordinator </a:t>
            </a:r>
            <a:endParaRPr lang="en-US" dirty="0"/>
          </a:p>
        </p:txBody>
      </p:sp>
      <p:sp>
        <p:nvSpPr>
          <p:cNvPr id="11" name="Text Placeholder 10">
            <a:extLst>
              <a:ext uri="{FF2B5EF4-FFF2-40B4-BE49-F238E27FC236}">
                <a16:creationId xmlns="" xmlns:a16="http://schemas.microsoft.com/office/drawing/2014/main" id="{2164A2A8-21D7-5942-ADD6-E9C1C3FB3677}"/>
              </a:ext>
            </a:extLst>
          </p:cNvPr>
          <p:cNvSpPr>
            <a:spLocks noGrp="1"/>
          </p:cNvSpPr>
          <p:nvPr>
            <p:ph type="body" sz="quarter" idx="11"/>
          </p:nvPr>
        </p:nvSpPr>
        <p:spPr>
          <a:xfrm>
            <a:off x="1524000" y="5094410"/>
            <a:ext cx="9144000" cy="366713"/>
          </a:xfrm>
        </p:spPr>
        <p:txBody>
          <a:bodyPr>
            <a:normAutofit fontScale="92500" lnSpcReduction="10000"/>
          </a:bodyPr>
          <a:lstStyle/>
          <a:p>
            <a:r>
              <a:rPr lang="en-US" dirty="0" smtClean="0"/>
              <a:t>2020</a:t>
            </a:r>
            <a:endParaRPr lang="en-US" dirty="0"/>
          </a:p>
        </p:txBody>
      </p:sp>
    </p:spTree>
    <p:extLst>
      <p:ext uri="{BB962C8B-B14F-4D97-AF65-F5344CB8AC3E}">
        <p14:creationId xmlns:p14="http://schemas.microsoft.com/office/powerpoint/2010/main" val="396414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Guidelines and Suggestions</a:t>
            </a:r>
            <a:br>
              <a:rPr lang="en-US" dirty="0"/>
            </a:br>
            <a:endParaRPr lang="en-US" dirty="0"/>
          </a:p>
        </p:txBody>
      </p:sp>
      <p:sp>
        <p:nvSpPr>
          <p:cNvPr id="3" name="Content Placeholder 2"/>
          <p:cNvSpPr>
            <a:spLocks noGrp="1"/>
          </p:cNvSpPr>
          <p:nvPr>
            <p:ph idx="1"/>
          </p:nvPr>
        </p:nvSpPr>
        <p:spPr>
          <a:xfrm>
            <a:off x="972152" y="1825624"/>
            <a:ext cx="10381648" cy="4792665"/>
          </a:xfrm>
        </p:spPr>
        <p:txBody>
          <a:bodyPr>
            <a:normAutofit fontScale="92500" lnSpcReduction="10000"/>
          </a:bodyPr>
          <a:lstStyle/>
          <a:p>
            <a:pPr lvl="0">
              <a:lnSpc>
                <a:spcPct val="150000"/>
              </a:lnSpc>
            </a:pPr>
            <a:r>
              <a:rPr lang="en-US" sz="3200" dirty="0" smtClean="0"/>
              <a:t>Hold regular </a:t>
            </a:r>
            <a:r>
              <a:rPr lang="en-US" sz="3200" dirty="0"/>
              <a:t>house meetings and brain storm things to do together and apart, create a weekly schedule based on </a:t>
            </a:r>
            <a:r>
              <a:rPr lang="en-US" sz="3200" dirty="0" smtClean="0"/>
              <a:t>consensus. Create</a:t>
            </a:r>
            <a:r>
              <a:rPr lang="en-US" sz="3200" dirty="0"/>
              <a:t>, keep and share a daily and weekly schedule, post in multiple places ( </a:t>
            </a:r>
            <a:r>
              <a:rPr lang="en-US" sz="3200" dirty="0" smtClean="0"/>
              <a:t>participant’s </a:t>
            </a:r>
            <a:r>
              <a:rPr lang="en-US" sz="3200" dirty="0"/>
              <a:t>rooms, common areas, on the kitchen fridge)</a:t>
            </a:r>
          </a:p>
          <a:p>
            <a:pPr lvl="0">
              <a:lnSpc>
                <a:spcPct val="150000"/>
              </a:lnSpc>
            </a:pPr>
            <a:r>
              <a:rPr lang="en-US" sz="3200" dirty="0"/>
              <a:t>Allow for individual choice, allow for 1:1 with staff if possible based on </a:t>
            </a:r>
            <a:r>
              <a:rPr lang="en-US" sz="3200" dirty="0" smtClean="0"/>
              <a:t>provider’s </a:t>
            </a:r>
            <a:r>
              <a:rPr lang="en-US" sz="3200" dirty="0"/>
              <a:t>choices</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4818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A07762E-6853-6448-900A-068377C34EF1}"/>
              </a:ext>
            </a:extLst>
          </p:cNvPr>
          <p:cNvSpPr>
            <a:spLocks noGrp="1"/>
          </p:cNvSpPr>
          <p:nvPr>
            <p:ph type="body" sz="quarter" idx="13"/>
          </p:nvPr>
        </p:nvSpPr>
        <p:spPr>
          <a:xfrm>
            <a:off x="1530417" y="3282215"/>
            <a:ext cx="10661582" cy="863335"/>
          </a:xfrm>
        </p:spPr>
        <p:txBody>
          <a:bodyPr/>
          <a:lstStyle/>
          <a:p>
            <a:r>
              <a:rPr lang="en-US" sz="3200" dirty="0" smtClean="0"/>
              <a:t> Examples for Incorporating Suggestions from the Activity Tip Sheet</a:t>
            </a:r>
            <a:endParaRPr lang="en-US" sz="3200" dirty="0"/>
          </a:p>
        </p:txBody>
      </p:sp>
      <p:sp>
        <p:nvSpPr>
          <p:cNvPr id="3" name="Text Placeholder 2">
            <a:extLst>
              <a:ext uri="{FF2B5EF4-FFF2-40B4-BE49-F238E27FC236}">
                <a16:creationId xmlns="" xmlns:a16="http://schemas.microsoft.com/office/drawing/2014/main" id="{71D75E7B-B08A-BC48-9A69-5A400694FC0C}"/>
              </a:ext>
            </a:extLst>
          </p:cNvPr>
          <p:cNvSpPr>
            <a:spLocks noGrp="1"/>
          </p:cNvSpPr>
          <p:nvPr>
            <p:ph type="body" sz="quarter" idx="14"/>
          </p:nvPr>
        </p:nvSpPr>
        <p:spPr/>
        <p:txBody>
          <a:bodyPr/>
          <a:lstStyle/>
          <a:p>
            <a:r>
              <a:rPr lang="en-US" sz="2400" dirty="0" smtClean="0"/>
              <a:t>Keeping in Mind that any purposeful, collaborative effort between two or more people has benefits for anyone!</a:t>
            </a:r>
            <a:endParaRPr lang="en-US" sz="2400" dirty="0"/>
          </a:p>
        </p:txBody>
      </p:sp>
    </p:spTree>
    <p:extLst>
      <p:ext uri="{BB962C8B-B14F-4D97-AF65-F5344CB8AC3E}">
        <p14:creationId xmlns:p14="http://schemas.microsoft.com/office/powerpoint/2010/main" val="346392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Recap-the Benefits of Collaboration</a:t>
            </a:r>
            <a:endParaRPr lang="en-US" dirty="0"/>
          </a:p>
        </p:txBody>
      </p:sp>
      <p:sp>
        <p:nvSpPr>
          <p:cNvPr id="3" name="Content Placeholder 2"/>
          <p:cNvSpPr>
            <a:spLocks noGrp="1"/>
          </p:cNvSpPr>
          <p:nvPr>
            <p:ph idx="1"/>
          </p:nvPr>
        </p:nvSpPr>
        <p:spPr>
          <a:xfrm>
            <a:off x="537186" y="1424540"/>
            <a:ext cx="10816614" cy="4752424"/>
          </a:xfrm>
        </p:spPr>
        <p:txBody>
          <a:bodyPr>
            <a:normAutofit fontScale="85000" lnSpcReduction="20000"/>
          </a:bodyPr>
          <a:lstStyle/>
          <a:p>
            <a:pPr>
              <a:lnSpc>
                <a:spcPct val="150000"/>
              </a:lnSpc>
            </a:pPr>
            <a:r>
              <a:rPr lang="en-US" dirty="0" smtClean="0"/>
              <a:t>Promotes Teamwork</a:t>
            </a:r>
          </a:p>
          <a:p>
            <a:pPr>
              <a:lnSpc>
                <a:spcPct val="150000"/>
              </a:lnSpc>
            </a:pPr>
            <a:r>
              <a:rPr lang="en-US" dirty="0" smtClean="0"/>
              <a:t>Strengthens verbal and nonverbal communication skills, this includes the ability to listen, really listen to others</a:t>
            </a:r>
          </a:p>
          <a:p>
            <a:pPr>
              <a:lnSpc>
                <a:spcPct val="150000"/>
              </a:lnSpc>
            </a:pPr>
            <a:r>
              <a:rPr lang="en-US" dirty="0" smtClean="0"/>
              <a:t>Improves frustration tolerance</a:t>
            </a:r>
          </a:p>
          <a:p>
            <a:pPr>
              <a:lnSpc>
                <a:spcPct val="150000"/>
              </a:lnSpc>
            </a:pPr>
            <a:r>
              <a:rPr lang="en-US" dirty="0" smtClean="0"/>
              <a:t>Improves the ability to follow directions</a:t>
            </a:r>
          </a:p>
          <a:p>
            <a:pPr>
              <a:lnSpc>
                <a:spcPct val="150000"/>
              </a:lnSpc>
            </a:pPr>
            <a:r>
              <a:rPr lang="en-US" dirty="0" smtClean="0"/>
              <a:t>Improves the ability to seek and receive feedback and to be able to incorporate it into ones efforts in real time</a:t>
            </a:r>
          </a:p>
          <a:p>
            <a:pPr>
              <a:lnSpc>
                <a:spcPct val="150000"/>
              </a:lnSpc>
            </a:pPr>
            <a:r>
              <a:rPr lang="en-US" dirty="0" smtClean="0"/>
              <a:t>Improves the ability to monitor one’s own abilities and growth as it’s happening</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12</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2097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Examples of How to Utilize the Provider Activity Tips</a:t>
            </a:r>
            <a:endParaRPr lang="en-US" sz="3600" dirty="0"/>
          </a:p>
        </p:txBody>
      </p:sp>
      <p:sp>
        <p:nvSpPr>
          <p:cNvPr id="10" name="Content Placeholder 9"/>
          <p:cNvSpPr>
            <a:spLocks noGrp="1"/>
          </p:cNvSpPr>
          <p:nvPr>
            <p:ph idx="1"/>
          </p:nvPr>
        </p:nvSpPr>
        <p:spPr/>
        <p:txBody>
          <a:bodyPr>
            <a:normAutofit fontScale="70000" lnSpcReduction="20000"/>
          </a:bodyPr>
          <a:lstStyle/>
          <a:p>
            <a:pPr marL="0" indent="0">
              <a:buNone/>
            </a:pPr>
            <a:r>
              <a:rPr lang="en-US" sz="3200" b="1" dirty="0" smtClean="0"/>
              <a:t>Breaking </a:t>
            </a:r>
            <a:r>
              <a:rPr lang="en-US" sz="3200" b="1" smtClean="0"/>
              <a:t>Bread Together</a:t>
            </a:r>
            <a:endParaRPr lang="en-US" sz="3200" b="1" dirty="0" smtClean="0"/>
          </a:p>
          <a:p>
            <a:pPr>
              <a:lnSpc>
                <a:spcPct val="160000"/>
              </a:lnSpc>
            </a:pPr>
            <a:r>
              <a:rPr lang="en-US" sz="3200" dirty="0" smtClean="0"/>
              <a:t>Come to agreement on the menu for a special dinner, suggested themes include:</a:t>
            </a:r>
          </a:p>
          <a:p>
            <a:pPr lvl="1">
              <a:lnSpc>
                <a:spcPct val="160000"/>
              </a:lnSpc>
              <a:buFont typeface="Wingdings" panose="05000000000000000000" pitchFamily="2" charset="2"/>
              <a:buChar char="Ø"/>
            </a:pPr>
            <a:r>
              <a:rPr lang="en-US" dirty="0"/>
              <a:t> </a:t>
            </a:r>
            <a:r>
              <a:rPr lang="en-US" dirty="0" smtClean="0"/>
              <a:t>Favorite childhood dishes</a:t>
            </a:r>
          </a:p>
          <a:p>
            <a:pPr lvl="1">
              <a:lnSpc>
                <a:spcPct val="160000"/>
              </a:lnSpc>
              <a:buFont typeface="Wingdings" panose="05000000000000000000" pitchFamily="2" charset="2"/>
              <a:buChar char="Ø"/>
            </a:pPr>
            <a:r>
              <a:rPr lang="en-US" dirty="0" smtClean="0"/>
              <a:t>Dishes from different countries and cultures</a:t>
            </a:r>
          </a:p>
          <a:p>
            <a:pPr lvl="1">
              <a:lnSpc>
                <a:spcPct val="160000"/>
              </a:lnSpc>
              <a:buFont typeface="Wingdings" panose="05000000000000000000" pitchFamily="2" charset="2"/>
              <a:buChar char="Ø"/>
            </a:pPr>
            <a:r>
              <a:rPr lang="en-US" dirty="0" smtClean="0"/>
              <a:t>Chili contest</a:t>
            </a:r>
          </a:p>
          <a:p>
            <a:pPr lvl="1">
              <a:lnSpc>
                <a:spcPct val="160000"/>
              </a:lnSpc>
              <a:buFont typeface="Wingdings" panose="05000000000000000000" pitchFamily="2" charset="2"/>
              <a:buChar char="Ø"/>
            </a:pPr>
            <a:r>
              <a:rPr lang="en-US" dirty="0" smtClean="0"/>
              <a:t>Staff share a favorite dish from their family</a:t>
            </a:r>
          </a:p>
          <a:p>
            <a:pPr lvl="1">
              <a:lnSpc>
                <a:spcPct val="160000"/>
              </a:lnSpc>
              <a:buFont typeface="Wingdings" panose="05000000000000000000" pitchFamily="2" charset="2"/>
              <a:buChar char="Ø"/>
            </a:pPr>
            <a:r>
              <a:rPr lang="en-US" dirty="0" smtClean="0"/>
              <a:t>Participants prepare and treat the staff to a meal</a:t>
            </a:r>
          </a:p>
          <a:p>
            <a:pPr lvl="1">
              <a:lnSpc>
                <a:spcPct val="160000"/>
              </a:lnSpc>
              <a:buFont typeface="Wingdings" panose="05000000000000000000" pitchFamily="2" charset="2"/>
              <a:buChar char="Ø"/>
            </a:pPr>
            <a:r>
              <a:rPr lang="en-US" dirty="0" smtClean="0"/>
              <a:t>Family and Friends participate via Zoom/FaceTime</a:t>
            </a:r>
          </a:p>
          <a:p>
            <a:pPr marL="0" indent="0">
              <a:buNone/>
            </a:pPr>
            <a:r>
              <a:rPr lang="en-US" sz="3200" dirty="0"/>
              <a:t>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13</a:t>
            </a:fld>
            <a:endParaRPr lang="en-US" dirty="0"/>
          </a:p>
        </p:txBody>
      </p:sp>
      <p:sp>
        <p:nvSpPr>
          <p:cNvPr id="11" name="Text Placeholder 10"/>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12666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Examples of How to Utilize the Provider Activity </a:t>
            </a:r>
            <a:r>
              <a:rPr lang="en-US" sz="3600" dirty="0" smtClean="0"/>
              <a:t>Tips</a:t>
            </a:r>
            <a:endParaRPr lang="en-US" sz="3600" dirty="0"/>
          </a:p>
        </p:txBody>
      </p:sp>
      <p:sp>
        <p:nvSpPr>
          <p:cNvPr id="3" name="Content Placeholder 2"/>
          <p:cNvSpPr>
            <a:spLocks noGrp="1"/>
          </p:cNvSpPr>
          <p:nvPr>
            <p:ph idx="1"/>
          </p:nvPr>
        </p:nvSpPr>
        <p:spPr>
          <a:xfrm>
            <a:off x="991402" y="1591298"/>
            <a:ext cx="10362398" cy="4585665"/>
          </a:xfrm>
        </p:spPr>
        <p:txBody>
          <a:bodyPr>
            <a:normAutofit fontScale="62500" lnSpcReduction="20000"/>
          </a:bodyPr>
          <a:lstStyle/>
          <a:p>
            <a:pPr marL="0" lvl="0" indent="0">
              <a:lnSpc>
                <a:spcPct val="170000"/>
              </a:lnSpc>
              <a:buNone/>
            </a:pPr>
            <a:r>
              <a:rPr lang="en-US" sz="3200" b="1" dirty="0" smtClean="0"/>
              <a:t>Exercise: </a:t>
            </a:r>
            <a:r>
              <a:rPr lang="en-US" sz="3200" dirty="0" smtClean="0"/>
              <a:t>Staff can provide an overview of resources on line as well as what is available in the community such as parks. As part of the overview, they can show clips of on-line resources such as the ones below. Staff can engage with participants in a discussion about the benefits of exercise</a:t>
            </a:r>
            <a:endParaRPr lang="en-US" sz="3200" dirty="0">
              <a:hlinkClick r:id="rId2"/>
            </a:endParaRPr>
          </a:p>
          <a:p>
            <a:pPr lvl="0">
              <a:lnSpc>
                <a:spcPct val="170000"/>
              </a:lnSpc>
            </a:pPr>
            <a:r>
              <a:rPr lang="en-US" u="sng" dirty="0" smtClean="0">
                <a:hlinkClick r:id="rId2"/>
              </a:rPr>
              <a:t>Love </a:t>
            </a:r>
            <a:r>
              <a:rPr lang="en-US" u="sng" dirty="0">
                <a:hlinkClick r:id="rId2"/>
              </a:rPr>
              <a:t>Your Brain Foundation</a:t>
            </a:r>
            <a:r>
              <a:rPr lang="en-US" dirty="0"/>
              <a:t>-Free meditation and yoga session</a:t>
            </a:r>
          </a:p>
          <a:p>
            <a:pPr lvl="0">
              <a:lnSpc>
                <a:spcPct val="170000"/>
              </a:lnSpc>
            </a:pPr>
            <a:r>
              <a:rPr lang="en-US" u="sng" dirty="0">
                <a:hlinkClick r:id="rId3"/>
              </a:rPr>
              <a:t>How To: Exercise in a Wheelchair</a:t>
            </a:r>
            <a:r>
              <a:rPr lang="en-US" dirty="0"/>
              <a:t>-videos for seated exercise</a:t>
            </a:r>
          </a:p>
          <a:p>
            <a:pPr lvl="0">
              <a:lnSpc>
                <a:spcPct val="170000"/>
              </a:lnSpc>
            </a:pPr>
            <a:r>
              <a:rPr lang="en-US" i="1" dirty="0"/>
              <a:t>Walk at Home, </a:t>
            </a:r>
            <a:r>
              <a:rPr lang="en-US" dirty="0"/>
              <a:t>Leslie </a:t>
            </a:r>
            <a:r>
              <a:rPr lang="en-US" dirty="0" err="1"/>
              <a:t>Sansone’s</a:t>
            </a:r>
            <a:r>
              <a:rPr lang="en-US" dirty="0"/>
              <a:t> videos offer easy walking routines </a:t>
            </a:r>
            <a:r>
              <a:rPr lang="en-US" dirty="0">
                <a:hlinkClick r:id="rId4"/>
              </a:rPr>
              <a:t>https://www.youtube.com/channel/UCVl6ZdslZz2Zj-34bMJFPbg</a:t>
            </a:r>
            <a:r>
              <a:rPr lang="en-US" dirty="0"/>
              <a:t> </a:t>
            </a:r>
          </a:p>
          <a:p>
            <a:pPr lvl="0">
              <a:lnSpc>
                <a:spcPct val="170000"/>
              </a:lnSpc>
            </a:pPr>
            <a:r>
              <a:rPr lang="en-US" i="1" dirty="0"/>
              <a:t>Yoga with </a:t>
            </a:r>
            <a:r>
              <a:rPr lang="en-US" i="1" dirty="0" err="1"/>
              <a:t>Adriene</a:t>
            </a:r>
            <a:r>
              <a:rPr lang="en-US" i="1" dirty="0"/>
              <a:t>, </a:t>
            </a:r>
            <a:r>
              <a:rPr lang="en-US" dirty="0"/>
              <a:t>free yoga videos for all levels </a:t>
            </a:r>
            <a:r>
              <a:rPr lang="en-US" dirty="0">
                <a:hlinkClick r:id="rId5"/>
              </a:rPr>
              <a:t>https://yogawithadriene.com/</a:t>
            </a:r>
            <a:endParaRPr lang="en-US" dirty="0"/>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14</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7297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Suggestions for Structuring Group Discussions around a specific topic, for example-Exercise and the Brain</a:t>
            </a:r>
            <a:endParaRPr lang="en-US" sz="3200" dirty="0"/>
          </a:p>
        </p:txBody>
      </p:sp>
      <p:sp>
        <p:nvSpPr>
          <p:cNvPr id="3" name="Content Placeholder 2"/>
          <p:cNvSpPr>
            <a:spLocks noGrp="1"/>
          </p:cNvSpPr>
          <p:nvPr>
            <p:ph idx="1"/>
          </p:nvPr>
        </p:nvSpPr>
        <p:spPr>
          <a:xfrm>
            <a:off x="884583" y="1674796"/>
            <a:ext cx="10469217" cy="4502167"/>
          </a:xfrm>
        </p:spPr>
        <p:txBody>
          <a:bodyPr>
            <a:normAutofit lnSpcReduction="10000"/>
          </a:bodyPr>
          <a:lstStyle/>
          <a:p>
            <a:r>
              <a:rPr lang="en-US" dirty="0" smtClean="0"/>
              <a:t>Put a big piece of poster paper on the wall, and ask the group:</a:t>
            </a:r>
          </a:p>
          <a:p>
            <a:pPr marL="0" indent="0">
              <a:buNone/>
            </a:pPr>
            <a:r>
              <a:rPr lang="en-US" dirty="0"/>
              <a:t>	</a:t>
            </a:r>
            <a:r>
              <a:rPr lang="en-US" sz="3200" i="1" dirty="0" smtClean="0"/>
              <a:t>What do you know about the benefits of Exercise and 	the Brain?</a:t>
            </a:r>
          </a:p>
          <a:p>
            <a:pPr marL="0" indent="0">
              <a:buNone/>
            </a:pPr>
            <a:r>
              <a:rPr lang="en-US" sz="3200" i="1" dirty="0"/>
              <a:t>	</a:t>
            </a:r>
            <a:r>
              <a:rPr lang="en-US" sz="3200" dirty="0" smtClean="0"/>
              <a:t>jot down all responses</a:t>
            </a:r>
          </a:p>
          <a:p>
            <a:pPr marL="0" indent="0">
              <a:buNone/>
            </a:pPr>
            <a:r>
              <a:rPr lang="en-US" sz="3200" dirty="0"/>
              <a:t>	</a:t>
            </a:r>
            <a:r>
              <a:rPr lang="en-US" sz="3200" i="1" dirty="0" smtClean="0"/>
              <a:t>What do you want to know about the benefits of 	Exercise and the Brain?</a:t>
            </a:r>
          </a:p>
          <a:p>
            <a:pPr marL="0" indent="0">
              <a:buNone/>
            </a:pPr>
            <a:r>
              <a:rPr lang="en-US" sz="3200" i="1" dirty="0"/>
              <a:t>	</a:t>
            </a:r>
            <a:r>
              <a:rPr lang="en-US" sz="3200" dirty="0" smtClean="0"/>
              <a:t>jot down all responses</a:t>
            </a:r>
            <a:endParaRPr lang="en-US" dirty="0" smtClean="0"/>
          </a:p>
          <a:p>
            <a:r>
              <a:rPr lang="en-US" dirty="0" smtClean="0"/>
              <a:t>Depending on the answers you receive, you may have the makings of a half an hour discussion right off the bat! If not….</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89507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Suggestions for Structuring Group Discussions around a specific topic, for example-Exercise and the Brain</a:t>
            </a:r>
          </a:p>
        </p:txBody>
      </p:sp>
      <p:sp>
        <p:nvSpPr>
          <p:cNvPr id="3" name="Content Placeholder 2"/>
          <p:cNvSpPr>
            <a:spLocks noGrp="1"/>
          </p:cNvSpPr>
          <p:nvPr>
            <p:ph type="body" idx="1"/>
          </p:nvPr>
        </p:nvSpPr>
        <p:spPr/>
        <p:txBody>
          <a:bodyPr/>
          <a:lstStyle/>
          <a:p>
            <a:pPr marL="0" indent="0">
              <a:lnSpc>
                <a:spcPct val="150000"/>
              </a:lnSpc>
              <a:buNone/>
            </a:pPr>
            <a:r>
              <a:rPr lang="en-US" dirty="0" smtClean="0"/>
              <a:t>You don’t have to share all this information of course, but here is some interesting information about what exercise does for us, mind, body and soul!</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16</a:t>
            </a:fld>
            <a:endParaRPr lang="en-US" dirty="0"/>
          </a:p>
        </p:txBody>
      </p:sp>
      <p:pic>
        <p:nvPicPr>
          <p:cNvPr id="6" name="Picture 5">
            <a:extLst>
              <a:ext uri="{FF2B5EF4-FFF2-40B4-BE49-F238E27FC236}">
                <a16:creationId xmlns="" xmlns:a16="http://schemas.microsoft.com/office/drawing/2014/main" id="{09E1C1FB-927D-F848-9CBB-237D002AA9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519" y="259882"/>
            <a:ext cx="4261022" cy="3407343"/>
          </a:xfrm>
          <a:prstGeom prst="rect">
            <a:avLst/>
          </a:prstGeom>
        </p:spPr>
      </p:pic>
    </p:spTree>
    <p:extLst>
      <p:ext uri="{BB962C8B-B14F-4D97-AF65-F5344CB8AC3E}">
        <p14:creationId xmlns:p14="http://schemas.microsoft.com/office/powerpoint/2010/main" val="980669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Researchers have found that for people with brain injuries, exercise can:</a:t>
            </a:r>
            <a:endParaRPr lang="en-US" dirty="0"/>
          </a:p>
        </p:txBody>
      </p:sp>
      <p:sp>
        <p:nvSpPr>
          <p:cNvPr id="3" name="Content Placeholder 2"/>
          <p:cNvSpPr>
            <a:spLocks noGrp="1"/>
          </p:cNvSpPr>
          <p:nvPr>
            <p:ph idx="1"/>
          </p:nvPr>
        </p:nvSpPr>
        <p:spPr>
          <a:xfrm>
            <a:off x="884583" y="1713297"/>
            <a:ext cx="10469217" cy="4463666"/>
          </a:xfrm>
        </p:spPr>
        <p:txBody>
          <a:bodyPr>
            <a:normAutofit lnSpcReduction="10000"/>
          </a:bodyPr>
          <a:lstStyle/>
          <a:p>
            <a:pPr>
              <a:lnSpc>
                <a:spcPct val="150000"/>
              </a:lnSpc>
            </a:pPr>
            <a:r>
              <a:rPr lang="en-US" dirty="0" smtClean="0"/>
              <a:t>Improve perceived quality of life </a:t>
            </a:r>
          </a:p>
          <a:p>
            <a:pPr>
              <a:lnSpc>
                <a:spcPct val="150000"/>
              </a:lnSpc>
            </a:pPr>
            <a:r>
              <a:rPr lang="en-US" dirty="0" smtClean="0"/>
              <a:t> Result in in better mental functioning</a:t>
            </a:r>
          </a:p>
          <a:p>
            <a:pPr>
              <a:lnSpc>
                <a:spcPct val="150000"/>
              </a:lnSpc>
            </a:pPr>
            <a:r>
              <a:rPr lang="en-US" dirty="0" smtClean="0"/>
              <a:t>Improve alertness</a:t>
            </a:r>
          </a:p>
          <a:p>
            <a:pPr>
              <a:lnSpc>
                <a:spcPct val="150000"/>
              </a:lnSpc>
            </a:pPr>
            <a:r>
              <a:rPr lang="en-US" dirty="0" smtClean="0"/>
              <a:t>Decrease physical and mental fatigue</a:t>
            </a:r>
          </a:p>
          <a:p>
            <a:pPr>
              <a:lnSpc>
                <a:spcPct val="150000"/>
              </a:lnSpc>
            </a:pPr>
            <a:r>
              <a:rPr lang="en-US" dirty="0" smtClean="0"/>
              <a:t>Improve stamina</a:t>
            </a:r>
          </a:p>
          <a:p>
            <a:pPr>
              <a:lnSpc>
                <a:spcPct val="150000"/>
              </a:lnSpc>
            </a:pPr>
            <a:r>
              <a:rPr lang="en-US" dirty="0" smtClean="0"/>
              <a:t>May decrease depression  and Improve sleep</a:t>
            </a:r>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17</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471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Researchers have found that for people </a:t>
            </a:r>
            <a:r>
              <a:rPr lang="en-US" smtClean="0"/>
              <a:t>in general, </a:t>
            </a:r>
            <a:r>
              <a:rPr lang="en-US"/>
              <a:t>exercise can:</a:t>
            </a:r>
          </a:p>
        </p:txBody>
      </p:sp>
      <p:sp>
        <p:nvSpPr>
          <p:cNvPr id="3" name="Content Placeholder 2"/>
          <p:cNvSpPr>
            <a:spLocks noGrp="1"/>
          </p:cNvSpPr>
          <p:nvPr>
            <p:ph idx="1"/>
          </p:nvPr>
        </p:nvSpPr>
        <p:spPr/>
        <p:txBody>
          <a:bodyPr>
            <a:normAutofit fontScale="77500" lnSpcReduction="20000"/>
          </a:bodyPr>
          <a:lstStyle/>
          <a:p>
            <a:pPr>
              <a:lnSpc>
                <a:spcPct val="150000"/>
              </a:lnSpc>
            </a:pPr>
            <a:r>
              <a:rPr lang="en-US" dirty="0" smtClean="0"/>
              <a:t>Increase the size of our frontal and temporal lobes as well as our hippocampus! These parts of our brain are responsible for learning new information and memory</a:t>
            </a:r>
          </a:p>
          <a:p>
            <a:pPr>
              <a:lnSpc>
                <a:spcPct val="150000"/>
              </a:lnSpc>
            </a:pPr>
            <a:r>
              <a:rPr lang="en-US" dirty="0" smtClean="0"/>
              <a:t>In addition, exercise can promote a host of benefits that positively impact our brain health such as:</a:t>
            </a:r>
          </a:p>
          <a:p>
            <a:pPr lvl="1">
              <a:lnSpc>
                <a:spcPct val="150000"/>
              </a:lnSpc>
              <a:buFont typeface="Wingdings" panose="05000000000000000000" pitchFamily="2" charset="2"/>
              <a:buChar char="Ø"/>
            </a:pPr>
            <a:r>
              <a:rPr lang="en-US" dirty="0" smtClean="0"/>
              <a:t>Decrease insulin resistance, = lowers risk of Diabetes!</a:t>
            </a:r>
          </a:p>
          <a:p>
            <a:pPr lvl="1">
              <a:lnSpc>
                <a:spcPct val="150000"/>
              </a:lnSpc>
              <a:buFont typeface="Wingdings" panose="05000000000000000000" pitchFamily="2" charset="2"/>
              <a:buChar char="Ø"/>
            </a:pPr>
            <a:r>
              <a:rPr lang="en-US" dirty="0" smtClean="0"/>
              <a:t>Reduces Inflammation with possible benefits for those with or at risk of arthritis, asthma, and artery disease</a:t>
            </a:r>
          </a:p>
          <a:p>
            <a:pPr lvl="1">
              <a:lnSpc>
                <a:spcPct val="150000"/>
              </a:lnSpc>
              <a:buFont typeface="Wingdings" panose="05000000000000000000" pitchFamily="2" charset="2"/>
              <a:buChar char="Ø"/>
            </a:pPr>
            <a:r>
              <a:rPr lang="en-US" dirty="0" smtClean="0"/>
              <a:t>Promotes growth of cells in the brain!	</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179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This study goes to show it is never to late to benefit from exercise!</a:t>
            </a:r>
            <a:endParaRPr lang="en-US" sz="3600" dirty="0"/>
          </a:p>
        </p:txBody>
      </p:sp>
      <p:sp>
        <p:nvSpPr>
          <p:cNvPr id="6" name="Content Placeholder 5"/>
          <p:cNvSpPr>
            <a:spLocks noGrp="1"/>
          </p:cNvSpPr>
          <p:nvPr>
            <p:ph idx="1"/>
          </p:nvPr>
        </p:nvSpPr>
        <p:spPr>
          <a:xfrm>
            <a:off x="635267" y="1825625"/>
            <a:ext cx="10718533" cy="4661802"/>
          </a:xfrm>
        </p:spPr>
        <p:txBody>
          <a:bodyPr>
            <a:normAutofit fontScale="85000" lnSpcReduction="20000"/>
          </a:bodyPr>
          <a:lstStyle/>
          <a:p>
            <a:pPr>
              <a:lnSpc>
                <a:spcPct val="160000"/>
              </a:lnSpc>
            </a:pPr>
            <a:r>
              <a:rPr lang="en-US" dirty="0"/>
              <a:t>The Cardiovascular Health Study, begun in 1986, produced data on the evaluations of nearly 6,000 older men and women</a:t>
            </a:r>
          </a:p>
          <a:p>
            <a:pPr>
              <a:lnSpc>
                <a:spcPct val="160000"/>
              </a:lnSpc>
            </a:pPr>
            <a:r>
              <a:rPr lang="en-US" dirty="0"/>
              <a:t>The top quartile of active people proved to have </a:t>
            </a:r>
            <a:r>
              <a:rPr lang="en-US" b="1" dirty="0"/>
              <a:t>substantially more gray matter in those parts of the brain related to memory and higher level thinking</a:t>
            </a:r>
          </a:p>
          <a:p>
            <a:pPr>
              <a:lnSpc>
                <a:spcPct val="160000"/>
              </a:lnSpc>
            </a:pPr>
            <a:r>
              <a:rPr lang="en-US" dirty="0"/>
              <a:t>Those whose physical activity increased over a five-year period showed notable increases in </a:t>
            </a:r>
            <a:r>
              <a:rPr lang="en-US" b="1" dirty="0"/>
              <a:t>gray-matter volume </a:t>
            </a:r>
            <a:r>
              <a:rPr lang="en-US" dirty="0"/>
              <a:t>in those same parts of their brains</a:t>
            </a:r>
          </a:p>
          <a:p>
            <a:pPr>
              <a:lnSpc>
                <a:spcPct val="160000"/>
              </a:lnSpc>
            </a:pPr>
            <a:r>
              <a:rPr lang="en-US" dirty="0"/>
              <a:t>Those who had </a:t>
            </a:r>
            <a:r>
              <a:rPr lang="en-US" b="1" dirty="0"/>
              <a:t>more gray matter </a:t>
            </a:r>
            <a:r>
              <a:rPr lang="en-US" dirty="0"/>
              <a:t>correlated with physical activity also had 50 percent less risk of experiencing memory decline or Alzheimer’s</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t>19</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201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t>“What lies behind you and what lies in front of you pales in comparison to what lies inside of you” </a:t>
            </a:r>
            <a:r>
              <a:rPr lang="en-US" sz="2400" dirty="0" smtClean="0"/>
              <a:t>Ralph Waldo Emerson</a:t>
            </a:r>
            <a:endParaRPr lang="en-US" i="1" dirty="0"/>
          </a:p>
        </p:txBody>
      </p:sp>
      <p:sp>
        <p:nvSpPr>
          <p:cNvPr id="7" name="Text Placeholder 6"/>
          <p:cNvSpPr>
            <a:spLocks noGrp="1"/>
          </p:cNvSpPr>
          <p:nvPr>
            <p:ph type="body" idx="1"/>
          </p:nvPr>
        </p:nvSpPr>
        <p:spPr/>
        <p:txBody>
          <a:bodyPr>
            <a:normAutofit/>
          </a:bodyPr>
          <a:lstStyle/>
          <a:p>
            <a:r>
              <a:rPr lang="en-US" sz="4400" dirty="0"/>
              <a:t>Thank you for all you do.</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a:t>
            </a:fld>
            <a:endParaRPr lang="en-US" dirty="0"/>
          </a:p>
        </p:txBody>
      </p:sp>
    </p:spTree>
    <p:extLst>
      <p:ext uri="{BB962C8B-B14F-4D97-AF65-F5344CB8AC3E}">
        <p14:creationId xmlns:p14="http://schemas.microsoft.com/office/powerpoint/2010/main" val="1200555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maybe thinking, isn’t this a bit much?</a:t>
            </a:r>
            <a:endParaRPr lang="en-US" dirty="0"/>
          </a:p>
        </p:txBody>
      </p:sp>
      <p:sp>
        <p:nvSpPr>
          <p:cNvPr id="3" name="Content Placeholder 2"/>
          <p:cNvSpPr>
            <a:spLocks noGrp="1"/>
          </p:cNvSpPr>
          <p:nvPr>
            <p:ph idx="1"/>
          </p:nvPr>
        </p:nvSpPr>
        <p:spPr>
          <a:xfrm>
            <a:off x="962526" y="1722922"/>
            <a:ext cx="10391274" cy="4454041"/>
          </a:xfrm>
        </p:spPr>
        <p:txBody>
          <a:bodyPr>
            <a:normAutofit lnSpcReduction="10000"/>
          </a:bodyPr>
          <a:lstStyle/>
          <a:p>
            <a:pPr marL="0" indent="0">
              <a:lnSpc>
                <a:spcPct val="150000"/>
              </a:lnSpc>
              <a:buNone/>
            </a:pPr>
            <a:r>
              <a:rPr lang="en-US" dirty="0" smtClean="0"/>
              <a:t>To that I say, the Brain Injury Waiver serves adults, in my experience of creating and facilitating groups with people living with moderate to severe brain injuries for 16 years,  I learned very early </a:t>
            </a:r>
            <a:r>
              <a:rPr lang="en-US" b="1" dirty="0" smtClean="0"/>
              <a:t>not</a:t>
            </a:r>
            <a:r>
              <a:rPr lang="en-US" dirty="0" smtClean="0"/>
              <a:t> to dumb things down, you may need to explain in more detail, break down information into small, manageable chunks, if you find a topic boring, so will the participants. I ran a health group for a period of time and we had a series of great discussions on the following topics….</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9002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Group Topics</a:t>
            </a:r>
            <a:endParaRPr lang="en-US" dirty="0"/>
          </a:p>
        </p:txBody>
      </p:sp>
      <p:sp>
        <p:nvSpPr>
          <p:cNvPr id="3" name="Content Placeholder 2"/>
          <p:cNvSpPr>
            <a:spLocks noGrp="1"/>
          </p:cNvSpPr>
          <p:nvPr>
            <p:ph idx="1"/>
          </p:nvPr>
        </p:nvSpPr>
        <p:spPr>
          <a:xfrm>
            <a:off x="884583" y="1591298"/>
            <a:ext cx="10469217" cy="4585665"/>
          </a:xfrm>
        </p:spPr>
        <p:txBody>
          <a:bodyPr>
            <a:normAutofit lnSpcReduction="10000"/>
          </a:bodyPr>
          <a:lstStyle/>
          <a:p>
            <a:r>
              <a:rPr lang="en-US" dirty="0" smtClean="0"/>
              <a:t>The effects of smoking on the body/our health</a:t>
            </a:r>
          </a:p>
          <a:p>
            <a:r>
              <a:rPr lang="en-US" dirty="0" smtClean="0"/>
              <a:t>Basic Anatomy-focus on </a:t>
            </a:r>
            <a:r>
              <a:rPr lang="en-US" smtClean="0"/>
              <a:t>our skeleton </a:t>
            </a:r>
            <a:endParaRPr lang="en-US" dirty="0" smtClean="0"/>
          </a:p>
          <a:p>
            <a:r>
              <a:rPr lang="en-US" dirty="0" smtClean="0"/>
              <a:t>The Male and Female Brain-what is the same, what is different (this was a favorite)</a:t>
            </a:r>
          </a:p>
          <a:p>
            <a:r>
              <a:rPr lang="en-US" dirty="0" smtClean="0"/>
              <a:t>Alcohol and the Brain</a:t>
            </a:r>
          </a:p>
          <a:p>
            <a:r>
              <a:rPr lang="en-US" dirty="0" smtClean="0"/>
              <a:t>What are the different parts and functions of the brain ( this was an excellent way to talk about brain injury in a way that wasn’t personal or upsetting)</a:t>
            </a:r>
          </a:p>
          <a:p>
            <a:pPr marL="0" indent="0" algn="ctr">
              <a:buNone/>
            </a:pPr>
            <a:r>
              <a:rPr lang="en-US" i="1" dirty="0" smtClean="0"/>
              <a:t>When I ran this group, my employer would not let us have access to the Internet, I had to research these topics the old fashioned way, at the library!</a:t>
            </a:r>
            <a:endParaRPr lang="en-US" i="1"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21</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0800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 xmlns:a16="http://schemas.microsoft.com/office/drawing/2014/main" id="{95068D90-2223-554F-83EB-3DA22DCE44E1}"/>
              </a:ext>
            </a:extLst>
          </p:cNvPr>
          <p:cNvSpPr>
            <a:spLocks noGrp="1"/>
          </p:cNvSpPr>
          <p:nvPr>
            <p:ph type="title"/>
          </p:nvPr>
        </p:nvSpPr>
        <p:spPr/>
        <p:txBody>
          <a:bodyPr/>
          <a:lstStyle/>
          <a:p>
            <a:r>
              <a:rPr lang="en-US" dirty="0"/>
              <a:t>Suggested Exercise</a:t>
            </a:r>
          </a:p>
        </p:txBody>
      </p:sp>
      <p:sp>
        <p:nvSpPr>
          <p:cNvPr id="35" name="Content Placeholder 34">
            <a:extLst>
              <a:ext uri="{FF2B5EF4-FFF2-40B4-BE49-F238E27FC236}">
                <a16:creationId xmlns="" xmlns:a16="http://schemas.microsoft.com/office/drawing/2014/main" id="{423F0F17-B5DA-004F-8EFE-172BCD600A28}"/>
              </a:ext>
            </a:extLst>
          </p:cNvPr>
          <p:cNvSpPr>
            <a:spLocks noGrp="1"/>
          </p:cNvSpPr>
          <p:nvPr>
            <p:ph idx="1"/>
          </p:nvPr>
        </p:nvSpPr>
        <p:spPr>
          <a:xfrm>
            <a:off x="838200" y="1585632"/>
            <a:ext cx="11049000" cy="4776191"/>
          </a:xfrm>
        </p:spPr>
        <p:txBody>
          <a:bodyPr>
            <a:noAutofit/>
          </a:bodyPr>
          <a:lstStyle/>
          <a:p>
            <a:pPr lvl="0">
              <a:spcBef>
                <a:spcPts val="0"/>
              </a:spcBef>
              <a:buNone/>
            </a:pPr>
            <a:r>
              <a:rPr lang="en-US" b="1" dirty="0" smtClean="0">
                <a:solidFill>
                  <a:schemeClr val="tx1"/>
                </a:solidFill>
                <a:ea typeface="Georgia"/>
                <a:sym typeface="Georgia"/>
              </a:rPr>
              <a:t>Getting to Know Me</a:t>
            </a:r>
            <a:endParaRPr lang="en-US" sz="600" b="1" dirty="0">
              <a:solidFill>
                <a:schemeClr val="tx1"/>
              </a:solidFill>
              <a:ea typeface="Georgia"/>
              <a:sym typeface="Georgia"/>
            </a:endParaRPr>
          </a:p>
          <a:p>
            <a:pPr lvl="0">
              <a:lnSpc>
                <a:spcPct val="100000"/>
              </a:lnSpc>
              <a:spcBef>
                <a:spcPts val="0"/>
              </a:spcBef>
              <a:buNone/>
            </a:pPr>
            <a:endParaRPr lang="en-US" sz="600" dirty="0">
              <a:solidFill>
                <a:schemeClr val="tx1"/>
              </a:solidFill>
              <a:ea typeface="Georgia"/>
              <a:sym typeface="Georgia"/>
            </a:endParaRPr>
          </a:p>
          <a:p>
            <a:pPr marL="0" lvl="0" indent="0">
              <a:lnSpc>
                <a:spcPct val="100000"/>
              </a:lnSpc>
              <a:spcBef>
                <a:spcPts val="0"/>
              </a:spcBef>
              <a:buNone/>
            </a:pPr>
            <a:r>
              <a:rPr lang="en-US" dirty="0">
                <a:solidFill>
                  <a:schemeClr val="tx1"/>
                </a:solidFill>
                <a:ea typeface="Georgia"/>
                <a:sym typeface="Georgia"/>
              </a:rPr>
              <a:t>Ask each person in the group to </a:t>
            </a:r>
            <a:r>
              <a:rPr lang="en-US" b="1" dirty="0">
                <a:solidFill>
                  <a:schemeClr val="tx1"/>
                </a:solidFill>
                <a:ea typeface="Georgia"/>
                <a:sym typeface="Georgia"/>
              </a:rPr>
              <a:t>identify two achievements </a:t>
            </a:r>
            <a:r>
              <a:rPr lang="en-US" dirty="0">
                <a:solidFill>
                  <a:schemeClr val="tx1"/>
                </a:solidFill>
                <a:ea typeface="Georgia"/>
                <a:sym typeface="Georgia"/>
              </a:rPr>
              <a:t>(pre-injury). The </a:t>
            </a:r>
            <a:r>
              <a:rPr lang="en-US" b="1" dirty="0">
                <a:solidFill>
                  <a:schemeClr val="tx1"/>
                </a:solidFill>
                <a:ea typeface="Georgia"/>
                <a:sym typeface="Georgia"/>
              </a:rPr>
              <a:t>first</a:t>
            </a:r>
            <a:r>
              <a:rPr lang="en-US" dirty="0">
                <a:solidFill>
                  <a:schemeClr val="tx1"/>
                </a:solidFill>
                <a:ea typeface="Georgia"/>
                <a:sym typeface="Georgia"/>
              </a:rPr>
              <a:t> is an achievement that they did </a:t>
            </a:r>
            <a:r>
              <a:rPr lang="en-US" b="1" dirty="0">
                <a:solidFill>
                  <a:schemeClr val="tx1"/>
                </a:solidFill>
                <a:ea typeface="Georgia"/>
                <a:sym typeface="Georgia"/>
              </a:rPr>
              <a:t>not </a:t>
            </a:r>
            <a:r>
              <a:rPr lang="en-US" dirty="0">
                <a:solidFill>
                  <a:schemeClr val="tx1"/>
                </a:solidFill>
                <a:ea typeface="Georgia"/>
                <a:sym typeface="Georgia"/>
              </a:rPr>
              <a:t>receive any public recognition for, but it was something they set out to accomplish:</a:t>
            </a:r>
          </a:p>
          <a:p>
            <a:pPr marL="0" lvl="0" indent="0">
              <a:lnSpc>
                <a:spcPct val="100000"/>
              </a:lnSpc>
              <a:spcBef>
                <a:spcPts val="0"/>
              </a:spcBef>
              <a:buNone/>
            </a:pPr>
            <a:endParaRPr lang="en-US" sz="600" dirty="0">
              <a:solidFill>
                <a:schemeClr val="tx1"/>
              </a:solidFill>
              <a:ea typeface="Georgia"/>
              <a:sym typeface="Georgia"/>
            </a:endParaRPr>
          </a:p>
          <a:p>
            <a:pPr marL="0" lvl="0" indent="0">
              <a:lnSpc>
                <a:spcPct val="100000"/>
              </a:lnSpc>
              <a:spcBef>
                <a:spcPts val="0"/>
              </a:spcBef>
              <a:buNone/>
            </a:pPr>
            <a:endParaRPr lang="en-US" sz="600" dirty="0">
              <a:solidFill>
                <a:schemeClr val="tx1"/>
              </a:solidFill>
              <a:ea typeface="Georgia"/>
              <a:sym typeface="Georgia"/>
            </a:endParaRPr>
          </a:p>
          <a:p>
            <a:pPr marL="736600" lvl="0" indent="-304800">
              <a:lnSpc>
                <a:spcPct val="100000"/>
              </a:lnSpc>
              <a:spcBef>
                <a:spcPts val="0"/>
              </a:spcBef>
            </a:pPr>
            <a:r>
              <a:rPr lang="en-US" dirty="0">
                <a:solidFill>
                  <a:schemeClr val="tx1"/>
                </a:solidFill>
                <a:ea typeface="Georgia"/>
                <a:sym typeface="Georgia"/>
              </a:rPr>
              <a:t>Name the achievement</a:t>
            </a:r>
          </a:p>
          <a:p>
            <a:pPr marL="736600" lvl="0" indent="-304800">
              <a:lnSpc>
                <a:spcPct val="100000"/>
              </a:lnSpc>
              <a:spcBef>
                <a:spcPts val="0"/>
              </a:spcBef>
            </a:pPr>
            <a:r>
              <a:rPr lang="en-US" dirty="0">
                <a:solidFill>
                  <a:schemeClr val="tx1"/>
                </a:solidFill>
                <a:ea typeface="Georgia"/>
                <a:sym typeface="Georgia"/>
              </a:rPr>
              <a:t>Describe the achievement </a:t>
            </a:r>
          </a:p>
          <a:p>
            <a:pPr marL="736600" lvl="0" indent="-304800">
              <a:lnSpc>
                <a:spcPct val="100000"/>
              </a:lnSpc>
              <a:spcBef>
                <a:spcPts val="0"/>
              </a:spcBef>
            </a:pPr>
            <a:r>
              <a:rPr lang="en-US" dirty="0">
                <a:solidFill>
                  <a:schemeClr val="tx1"/>
                </a:solidFill>
                <a:ea typeface="Georgia"/>
                <a:sym typeface="Georgia"/>
              </a:rPr>
              <a:t>Explain why it makes you proud</a:t>
            </a:r>
          </a:p>
          <a:p>
            <a:pPr marL="736600" lvl="0" indent="-304800">
              <a:lnSpc>
                <a:spcPct val="100000"/>
              </a:lnSpc>
              <a:spcBef>
                <a:spcPts val="0"/>
              </a:spcBef>
            </a:pPr>
            <a:r>
              <a:rPr lang="en-US" b="1" dirty="0">
                <a:solidFill>
                  <a:schemeClr val="tx1"/>
                </a:solidFill>
                <a:ea typeface="Georgia"/>
                <a:sym typeface="Georgia"/>
              </a:rPr>
              <a:t>Staff models </a:t>
            </a:r>
            <a:r>
              <a:rPr lang="en-US" dirty="0">
                <a:solidFill>
                  <a:schemeClr val="tx1"/>
                </a:solidFill>
                <a:ea typeface="Georgia"/>
                <a:sym typeface="Georgia"/>
              </a:rPr>
              <a:t>the presentation of the first achievement</a:t>
            </a:r>
          </a:p>
        </p:txBody>
      </p:sp>
      <p:sp>
        <p:nvSpPr>
          <p:cNvPr id="4" name="Slide Number Placeholder 3">
            <a:extLst>
              <a:ext uri="{FF2B5EF4-FFF2-40B4-BE49-F238E27FC236}">
                <a16:creationId xmlns=""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22</a:t>
            </a:fld>
            <a:endParaRPr lang="en-US" dirty="0"/>
          </a:p>
        </p:txBody>
      </p:sp>
      <p:sp>
        <p:nvSpPr>
          <p:cNvPr id="36" name="Text Placeholder 35">
            <a:extLst>
              <a:ext uri="{FF2B5EF4-FFF2-40B4-BE49-F238E27FC236}">
                <a16:creationId xmlns="" xmlns:a16="http://schemas.microsoft.com/office/drawing/2014/main" id="{ED3983C3-6414-1840-A8C2-89FABB802BBD}"/>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 xmlns:a16="http://schemas.microsoft.com/office/drawing/2014/main" id="{A6BA2629-B88A-7042-B5E4-33C3B8B3CB15}"/>
              </a:ext>
            </a:extLst>
          </p:cNvPr>
          <p:cNvSpPr txBox="1"/>
          <p:nvPr/>
        </p:nvSpPr>
        <p:spPr>
          <a:xfrm>
            <a:off x="884582" y="5721307"/>
            <a:ext cx="9324129"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a:t>
            </a:r>
            <a:r>
              <a:rPr lang="en-US" sz="1200" i="1" dirty="0">
                <a:latin typeface="Times New Roman" panose="02020603050405020304" pitchFamily="18" charset="0"/>
                <a:cs typeface="Times New Roman" panose="02020603050405020304" pitchFamily="18" charset="0"/>
              </a:rPr>
              <a:t> </a:t>
            </a:r>
            <a:r>
              <a:rPr lang="en" sz="1200" i="1" dirty="0">
                <a:solidFill>
                  <a:srgbClr val="000000"/>
                </a:solidFill>
                <a:latin typeface="Times New Roman" panose="02020603050405020304" pitchFamily="18" charset="0"/>
                <a:cs typeface="Times New Roman" panose="02020603050405020304" pitchFamily="18" charset="0"/>
                <a:sym typeface="Georgia"/>
              </a:rPr>
              <a:t>A</a:t>
            </a:r>
            <a:r>
              <a:rPr lang="en" sz="1200" i="1" dirty="0">
                <a:solidFill>
                  <a:srgbClr val="000000"/>
                </a:solidFill>
                <a:latin typeface="Times New Roman" panose="02020603050405020304" pitchFamily="18" charset="0"/>
                <a:ea typeface="Georgia"/>
                <a:cs typeface="Times New Roman" panose="02020603050405020304" pitchFamily="18" charset="0"/>
                <a:sym typeface="Georgia"/>
              </a:rPr>
              <a:t>dapted from the Head Trauma Program at NYU: Two Achievements Group Exercise</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48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 xmlns:a16="http://schemas.microsoft.com/office/drawing/2014/main" id="{95068D90-2223-554F-83EB-3DA22DCE44E1}"/>
              </a:ext>
            </a:extLst>
          </p:cNvPr>
          <p:cNvSpPr>
            <a:spLocks noGrp="1"/>
          </p:cNvSpPr>
          <p:nvPr>
            <p:ph type="title"/>
          </p:nvPr>
        </p:nvSpPr>
        <p:spPr/>
        <p:txBody>
          <a:bodyPr/>
          <a:lstStyle/>
          <a:p>
            <a:r>
              <a:rPr lang="en-US" dirty="0"/>
              <a:t>Suggested Exercise</a:t>
            </a:r>
          </a:p>
        </p:txBody>
      </p:sp>
      <p:sp>
        <p:nvSpPr>
          <p:cNvPr id="35" name="Content Placeholder 34">
            <a:extLst>
              <a:ext uri="{FF2B5EF4-FFF2-40B4-BE49-F238E27FC236}">
                <a16:creationId xmlns="" xmlns:a16="http://schemas.microsoft.com/office/drawing/2014/main" id="{423F0F17-B5DA-004F-8EFE-172BCD600A28}"/>
              </a:ext>
            </a:extLst>
          </p:cNvPr>
          <p:cNvSpPr>
            <a:spLocks noGrp="1"/>
          </p:cNvSpPr>
          <p:nvPr>
            <p:ph idx="1"/>
          </p:nvPr>
        </p:nvSpPr>
        <p:spPr>
          <a:xfrm>
            <a:off x="838200" y="1585632"/>
            <a:ext cx="11049000" cy="4776191"/>
          </a:xfrm>
        </p:spPr>
        <p:txBody>
          <a:bodyPr>
            <a:noAutofit/>
          </a:bodyPr>
          <a:lstStyle/>
          <a:p>
            <a:pPr lvl="0">
              <a:spcBef>
                <a:spcPts val="0"/>
              </a:spcBef>
              <a:buNone/>
            </a:pPr>
            <a:endParaRPr lang="en-US" sz="600" b="1" dirty="0">
              <a:solidFill>
                <a:schemeClr val="tx1"/>
              </a:solidFill>
              <a:ea typeface="Georgia"/>
              <a:sym typeface="Georgia"/>
            </a:endParaRPr>
          </a:p>
          <a:p>
            <a:pPr lvl="0">
              <a:lnSpc>
                <a:spcPct val="100000"/>
              </a:lnSpc>
              <a:spcBef>
                <a:spcPts val="0"/>
              </a:spcBef>
              <a:buNone/>
            </a:pPr>
            <a:endParaRPr lang="en-US" sz="600" dirty="0">
              <a:solidFill>
                <a:schemeClr val="tx1"/>
              </a:solidFill>
              <a:ea typeface="Georgia"/>
              <a:sym typeface="Georgia"/>
            </a:endParaRPr>
          </a:p>
          <a:p>
            <a:pPr marL="0" indent="0">
              <a:buNone/>
            </a:pPr>
            <a:r>
              <a:rPr lang="en-US" b="1" dirty="0">
                <a:solidFill>
                  <a:schemeClr val="tx1"/>
                </a:solidFill>
                <a:ea typeface="Georgia"/>
                <a:sym typeface="Georgia"/>
              </a:rPr>
              <a:t>Getting to Know </a:t>
            </a:r>
            <a:r>
              <a:rPr lang="en-US" b="1" dirty="0" smtClean="0">
                <a:solidFill>
                  <a:schemeClr val="tx1"/>
                </a:solidFill>
                <a:ea typeface="Georgia"/>
                <a:sym typeface="Georgia"/>
              </a:rPr>
              <a:t>Me</a:t>
            </a:r>
            <a:endParaRPr lang="en-US" dirty="0" smtClean="0">
              <a:solidFill>
                <a:schemeClr val="tx1"/>
              </a:solidFill>
              <a:ea typeface="Georgia"/>
              <a:sym typeface="Georgia"/>
            </a:endParaRPr>
          </a:p>
          <a:p>
            <a:pPr marL="0" indent="0">
              <a:buNone/>
            </a:pPr>
            <a:r>
              <a:rPr lang="en-US" dirty="0" smtClean="0">
                <a:solidFill>
                  <a:schemeClr val="tx1"/>
                </a:solidFill>
                <a:ea typeface="Georgia"/>
                <a:sym typeface="Georgia"/>
              </a:rPr>
              <a:t>The </a:t>
            </a:r>
            <a:r>
              <a:rPr lang="en-US" b="1" dirty="0">
                <a:solidFill>
                  <a:schemeClr val="tx1"/>
                </a:solidFill>
                <a:ea typeface="Georgia"/>
                <a:sym typeface="Georgia"/>
              </a:rPr>
              <a:t>second</a:t>
            </a:r>
            <a:r>
              <a:rPr lang="en-US" dirty="0">
                <a:solidFill>
                  <a:schemeClr val="tx1"/>
                </a:solidFill>
                <a:ea typeface="Georgia"/>
                <a:sym typeface="Georgia"/>
              </a:rPr>
              <a:t> is an achievement that they </a:t>
            </a:r>
            <a:r>
              <a:rPr lang="en-US" b="1" dirty="0">
                <a:solidFill>
                  <a:schemeClr val="tx1"/>
                </a:solidFill>
                <a:ea typeface="Georgia"/>
                <a:sym typeface="Georgia"/>
              </a:rPr>
              <a:t>did </a:t>
            </a:r>
            <a:r>
              <a:rPr lang="en-US" dirty="0">
                <a:solidFill>
                  <a:schemeClr val="tx1"/>
                </a:solidFill>
                <a:ea typeface="Georgia"/>
                <a:sym typeface="Georgia"/>
              </a:rPr>
              <a:t>receive public recognition for—from their family, friends, co-workers, or their community at large:</a:t>
            </a:r>
          </a:p>
          <a:p>
            <a:pPr marL="0" indent="0">
              <a:buNone/>
            </a:pPr>
            <a:endParaRPr lang="en-US" sz="600" dirty="0">
              <a:solidFill>
                <a:schemeClr val="tx1"/>
              </a:solidFill>
              <a:ea typeface="Georgia"/>
              <a:sym typeface="Georgia"/>
            </a:endParaRPr>
          </a:p>
          <a:p>
            <a:pPr marL="685800" lvl="0" indent="-279400"/>
            <a:r>
              <a:rPr lang="en-US" dirty="0">
                <a:solidFill>
                  <a:schemeClr val="tx1"/>
                </a:solidFill>
                <a:ea typeface="Georgia"/>
                <a:sym typeface="Georgia"/>
              </a:rPr>
              <a:t>Name the achievement</a:t>
            </a:r>
          </a:p>
          <a:p>
            <a:pPr marL="685800" lvl="0" indent="-279400"/>
            <a:r>
              <a:rPr lang="en-US" dirty="0">
                <a:solidFill>
                  <a:schemeClr val="tx1"/>
                </a:solidFill>
                <a:ea typeface="Georgia"/>
                <a:sym typeface="Georgia"/>
              </a:rPr>
              <a:t>Describe the achievement </a:t>
            </a:r>
          </a:p>
          <a:p>
            <a:pPr marL="685800" lvl="0" indent="-279400"/>
            <a:r>
              <a:rPr lang="en-US" dirty="0">
                <a:solidFill>
                  <a:schemeClr val="tx1"/>
                </a:solidFill>
                <a:ea typeface="Georgia"/>
                <a:sym typeface="Georgia"/>
              </a:rPr>
              <a:t>Explain why it makes you proud</a:t>
            </a:r>
          </a:p>
          <a:p>
            <a:pPr marL="685800" lvl="0" indent="-279400"/>
            <a:r>
              <a:rPr lang="en-US" b="1" dirty="0">
                <a:solidFill>
                  <a:schemeClr val="tx1"/>
                </a:solidFill>
                <a:ea typeface="Georgia"/>
                <a:sym typeface="Georgia"/>
              </a:rPr>
              <a:t>Staff models </a:t>
            </a:r>
            <a:r>
              <a:rPr lang="en-US" dirty="0">
                <a:solidFill>
                  <a:schemeClr val="tx1"/>
                </a:solidFill>
                <a:ea typeface="Georgia"/>
                <a:sym typeface="Georgia"/>
              </a:rPr>
              <a:t>the presentation of the second achievement</a:t>
            </a:r>
          </a:p>
        </p:txBody>
      </p:sp>
      <p:sp>
        <p:nvSpPr>
          <p:cNvPr id="4" name="Slide Number Placeholder 3">
            <a:extLst>
              <a:ext uri="{FF2B5EF4-FFF2-40B4-BE49-F238E27FC236}">
                <a16:creationId xmlns=""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23</a:t>
            </a:fld>
            <a:endParaRPr lang="en-US" dirty="0"/>
          </a:p>
        </p:txBody>
      </p:sp>
      <p:sp>
        <p:nvSpPr>
          <p:cNvPr id="36" name="Text Placeholder 35">
            <a:extLst>
              <a:ext uri="{FF2B5EF4-FFF2-40B4-BE49-F238E27FC236}">
                <a16:creationId xmlns="" xmlns:a16="http://schemas.microsoft.com/office/drawing/2014/main" id="{ED3983C3-6414-1840-A8C2-89FABB802BBD}"/>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 xmlns:a16="http://schemas.microsoft.com/office/drawing/2014/main" id="{A6BA2629-B88A-7042-B5E4-33C3B8B3CB15}"/>
              </a:ext>
            </a:extLst>
          </p:cNvPr>
          <p:cNvSpPr txBox="1"/>
          <p:nvPr/>
        </p:nvSpPr>
        <p:spPr>
          <a:xfrm>
            <a:off x="884582" y="5721307"/>
            <a:ext cx="9324129"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a:t>
            </a:r>
            <a:r>
              <a:rPr lang="en-US" sz="1200" i="1" dirty="0">
                <a:latin typeface="Times New Roman" panose="02020603050405020304" pitchFamily="18" charset="0"/>
                <a:cs typeface="Times New Roman" panose="02020603050405020304" pitchFamily="18" charset="0"/>
              </a:rPr>
              <a:t> </a:t>
            </a:r>
            <a:r>
              <a:rPr lang="en" sz="1200" i="1" dirty="0">
                <a:solidFill>
                  <a:srgbClr val="000000"/>
                </a:solidFill>
                <a:latin typeface="Times New Roman" panose="02020603050405020304" pitchFamily="18" charset="0"/>
                <a:cs typeface="Times New Roman" panose="02020603050405020304" pitchFamily="18" charset="0"/>
                <a:sym typeface="Georgia"/>
              </a:rPr>
              <a:t>A</a:t>
            </a:r>
            <a:r>
              <a:rPr lang="en" sz="1200" i="1" dirty="0">
                <a:solidFill>
                  <a:srgbClr val="000000"/>
                </a:solidFill>
                <a:latin typeface="Times New Roman" panose="02020603050405020304" pitchFamily="18" charset="0"/>
                <a:ea typeface="Georgia"/>
                <a:cs typeface="Times New Roman" panose="02020603050405020304" pitchFamily="18" charset="0"/>
                <a:sym typeface="Georgia"/>
              </a:rPr>
              <a:t>dapted from the Head Trauma Program at NYU: Two Achievements Group Exercise</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63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 xmlns:a16="http://schemas.microsoft.com/office/drawing/2014/main" id="{95068D90-2223-554F-83EB-3DA22DCE44E1}"/>
              </a:ext>
            </a:extLst>
          </p:cNvPr>
          <p:cNvSpPr>
            <a:spLocks noGrp="1"/>
          </p:cNvSpPr>
          <p:nvPr>
            <p:ph type="title"/>
          </p:nvPr>
        </p:nvSpPr>
        <p:spPr/>
        <p:txBody>
          <a:bodyPr/>
          <a:lstStyle/>
          <a:p>
            <a:r>
              <a:rPr lang="en-US" dirty="0"/>
              <a:t>Suggested Exercise</a:t>
            </a:r>
          </a:p>
        </p:txBody>
      </p:sp>
      <p:sp>
        <p:nvSpPr>
          <p:cNvPr id="35" name="Content Placeholder 34">
            <a:extLst>
              <a:ext uri="{FF2B5EF4-FFF2-40B4-BE49-F238E27FC236}">
                <a16:creationId xmlns="" xmlns:a16="http://schemas.microsoft.com/office/drawing/2014/main" id="{423F0F17-B5DA-004F-8EFE-172BCD600A28}"/>
              </a:ext>
            </a:extLst>
          </p:cNvPr>
          <p:cNvSpPr>
            <a:spLocks noGrp="1"/>
          </p:cNvSpPr>
          <p:nvPr>
            <p:ph idx="1"/>
          </p:nvPr>
        </p:nvSpPr>
        <p:spPr>
          <a:xfrm>
            <a:off x="838200" y="1585632"/>
            <a:ext cx="11049000" cy="4776191"/>
          </a:xfrm>
        </p:spPr>
        <p:txBody>
          <a:bodyPr>
            <a:noAutofit/>
          </a:bodyPr>
          <a:lstStyle/>
          <a:p>
            <a:pPr>
              <a:spcBef>
                <a:spcPts val="0"/>
              </a:spcBef>
              <a:buNone/>
            </a:pPr>
            <a:r>
              <a:rPr lang="en-US" sz="800" b="1" dirty="0">
                <a:solidFill>
                  <a:schemeClr val="tx1"/>
                </a:solidFill>
                <a:ea typeface="Georgia"/>
                <a:sym typeface="Georgia"/>
              </a:rPr>
              <a:t>Getting to Know Me</a:t>
            </a:r>
            <a:endParaRPr lang="en-US" sz="100" b="1" dirty="0">
              <a:solidFill>
                <a:schemeClr val="tx1"/>
              </a:solidFill>
              <a:ea typeface="Georgia"/>
              <a:sym typeface="Georgia"/>
            </a:endParaRPr>
          </a:p>
          <a:p>
            <a:pPr lvl="0">
              <a:spcBef>
                <a:spcPts val="0"/>
              </a:spcBef>
              <a:buNone/>
            </a:pPr>
            <a:endParaRPr lang="en-US" sz="600" b="1" dirty="0">
              <a:solidFill>
                <a:schemeClr val="tx1"/>
              </a:solidFill>
              <a:ea typeface="Georgia"/>
              <a:sym typeface="Georgia"/>
            </a:endParaRPr>
          </a:p>
          <a:p>
            <a:pPr lvl="0">
              <a:lnSpc>
                <a:spcPct val="100000"/>
              </a:lnSpc>
              <a:spcBef>
                <a:spcPts val="0"/>
              </a:spcBef>
              <a:buNone/>
            </a:pPr>
            <a:endParaRPr lang="en-US" sz="600" dirty="0">
              <a:solidFill>
                <a:schemeClr val="tx1"/>
              </a:solidFill>
              <a:ea typeface="Georgia"/>
              <a:sym typeface="Georgia"/>
            </a:endParaRPr>
          </a:p>
          <a:p>
            <a:pPr marL="0" indent="0">
              <a:buNone/>
            </a:pPr>
            <a:r>
              <a:rPr lang="en-US" dirty="0">
                <a:solidFill>
                  <a:schemeClr val="tx1"/>
                </a:solidFill>
                <a:ea typeface="Georgia"/>
                <a:sym typeface="Georgia"/>
              </a:rPr>
              <a:t>Exercise benefits: </a:t>
            </a:r>
          </a:p>
          <a:p>
            <a:pPr marL="0" indent="0">
              <a:buNone/>
            </a:pPr>
            <a:endParaRPr lang="en-US" sz="600" dirty="0">
              <a:solidFill>
                <a:schemeClr val="tx1"/>
              </a:solidFill>
              <a:ea typeface="Georgia"/>
              <a:sym typeface="Georgia"/>
            </a:endParaRPr>
          </a:p>
          <a:p>
            <a:pPr marL="685800">
              <a:lnSpc>
                <a:spcPct val="100000"/>
              </a:lnSpc>
              <a:spcBef>
                <a:spcPts val="0"/>
              </a:spcBef>
            </a:pPr>
            <a:r>
              <a:rPr lang="en-US" dirty="0">
                <a:solidFill>
                  <a:schemeClr val="tx1"/>
                </a:solidFill>
                <a:ea typeface="Georgia"/>
                <a:sym typeface="Georgia"/>
              </a:rPr>
              <a:t>Encourages the person to redefine themselves apart from their injury</a:t>
            </a:r>
          </a:p>
          <a:p>
            <a:pPr marL="685800">
              <a:lnSpc>
                <a:spcPct val="100000"/>
              </a:lnSpc>
              <a:spcBef>
                <a:spcPts val="0"/>
              </a:spcBef>
            </a:pPr>
            <a:r>
              <a:rPr lang="en-US" dirty="0">
                <a:solidFill>
                  <a:schemeClr val="tx1"/>
                </a:solidFill>
                <a:ea typeface="Georgia"/>
                <a:sym typeface="Georgia"/>
              </a:rPr>
              <a:t>Reminds the person that they are accomplished and nothing can take that away from them</a:t>
            </a:r>
          </a:p>
          <a:p>
            <a:pPr marL="685800">
              <a:lnSpc>
                <a:spcPct val="100000"/>
              </a:lnSpc>
              <a:spcBef>
                <a:spcPts val="0"/>
              </a:spcBef>
            </a:pPr>
            <a:r>
              <a:rPr lang="en-US" dirty="0">
                <a:solidFill>
                  <a:schemeClr val="tx1"/>
                </a:solidFill>
                <a:ea typeface="Georgia"/>
                <a:sym typeface="Georgia"/>
              </a:rPr>
              <a:t>Allows others to learn something new and unique about that person </a:t>
            </a:r>
          </a:p>
          <a:p>
            <a:pPr marL="685800">
              <a:lnSpc>
                <a:spcPct val="100000"/>
              </a:lnSpc>
              <a:spcBef>
                <a:spcPts val="0"/>
              </a:spcBef>
            </a:pPr>
            <a:r>
              <a:rPr lang="en-US" dirty="0">
                <a:solidFill>
                  <a:schemeClr val="tx1"/>
                </a:solidFill>
                <a:ea typeface="Georgia"/>
                <a:sym typeface="Georgia"/>
              </a:rPr>
              <a:t>Inspires staff to better customize interventions, services, and goals</a:t>
            </a:r>
          </a:p>
          <a:p>
            <a:pPr marL="0" indent="0">
              <a:buNone/>
            </a:pPr>
            <a:endParaRPr lang="en-US" dirty="0">
              <a:solidFill>
                <a:schemeClr val="tx1"/>
              </a:solidFill>
              <a:ea typeface="Georgia"/>
              <a:sym typeface="Georgia"/>
            </a:endParaRPr>
          </a:p>
        </p:txBody>
      </p:sp>
      <p:sp>
        <p:nvSpPr>
          <p:cNvPr id="4" name="Slide Number Placeholder 3">
            <a:extLst>
              <a:ext uri="{FF2B5EF4-FFF2-40B4-BE49-F238E27FC236}">
                <a16:creationId xmlns=""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24</a:t>
            </a:fld>
            <a:endParaRPr lang="en-US" dirty="0"/>
          </a:p>
        </p:txBody>
      </p:sp>
      <p:sp>
        <p:nvSpPr>
          <p:cNvPr id="36" name="Text Placeholder 35">
            <a:extLst>
              <a:ext uri="{FF2B5EF4-FFF2-40B4-BE49-F238E27FC236}">
                <a16:creationId xmlns="" xmlns:a16="http://schemas.microsoft.com/office/drawing/2014/main" id="{ED3983C3-6414-1840-A8C2-89FABB802BBD}"/>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 xmlns:a16="http://schemas.microsoft.com/office/drawing/2014/main" id="{A6BA2629-B88A-7042-B5E4-33C3B8B3CB15}"/>
              </a:ext>
            </a:extLst>
          </p:cNvPr>
          <p:cNvSpPr txBox="1"/>
          <p:nvPr/>
        </p:nvSpPr>
        <p:spPr>
          <a:xfrm>
            <a:off x="884582" y="5721307"/>
            <a:ext cx="9324129"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a:t>
            </a:r>
            <a:r>
              <a:rPr lang="en-US" sz="1200" i="1" dirty="0">
                <a:latin typeface="Times New Roman" panose="02020603050405020304" pitchFamily="18" charset="0"/>
                <a:cs typeface="Times New Roman" panose="02020603050405020304" pitchFamily="18" charset="0"/>
              </a:rPr>
              <a:t> </a:t>
            </a:r>
            <a:r>
              <a:rPr lang="en" sz="1200" i="1" dirty="0">
                <a:solidFill>
                  <a:srgbClr val="000000"/>
                </a:solidFill>
                <a:latin typeface="Times New Roman" panose="02020603050405020304" pitchFamily="18" charset="0"/>
                <a:cs typeface="Times New Roman" panose="02020603050405020304" pitchFamily="18" charset="0"/>
                <a:sym typeface="Georgia"/>
              </a:rPr>
              <a:t>A</a:t>
            </a:r>
            <a:r>
              <a:rPr lang="en" sz="1200" i="1" dirty="0">
                <a:solidFill>
                  <a:srgbClr val="000000"/>
                </a:solidFill>
                <a:latin typeface="Times New Roman" panose="02020603050405020304" pitchFamily="18" charset="0"/>
                <a:ea typeface="Georgia"/>
                <a:cs typeface="Times New Roman" panose="02020603050405020304" pitchFamily="18" charset="0"/>
                <a:sym typeface="Georgia"/>
              </a:rPr>
              <a:t>dapted from the Head Trauma Program at NYU: Two Achievements Group Exercise</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144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 xmlns:a16="http://schemas.microsoft.com/office/drawing/2014/main" id="{95068D90-2223-554F-83EB-3DA22DCE44E1}"/>
              </a:ext>
            </a:extLst>
          </p:cNvPr>
          <p:cNvSpPr>
            <a:spLocks noGrp="1"/>
          </p:cNvSpPr>
          <p:nvPr>
            <p:ph type="title"/>
          </p:nvPr>
        </p:nvSpPr>
        <p:spPr/>
        <p:txBody>
          <a:bodyPr/>
          <a:lstStyle/>
          <a:p>
            <a:r>
              <a:rPr lang="en-US" dirty="0"/>
              <a:t>Suggested Exercise</a:t>
            </a:r>
          </a:p>
        </p:txBody>
      </p:sp>
      <p:sp>
        <p:nvSpPr>
          <p:cNvPr id="35" name="Content Placeholder 34">
            <a:extLst>
              <a:ext uri="{FF2B5EF4-FFF2-40B4-BE49-F238E27FC236}">
                <a16:creationId xmlns="" xmlns:a16="http://schemas.microsoft.com/office/drawing/2014/main" id="{423F0F17-B5DA-004F-8EFE-172BCD600A28}"/>
              </a:ext>
            </a:extLst>
          </p:cNvPr>
          <p:cNvSpPr>
            <a:spLocks noGrp="1"/>
          </p:cNvSpPr>
          <p:nvPr>
            <p:ph idx="1"/>
          </p:nvPr>
        </p:nvSpPr>
        <p:spPr>
          <a:xfrm>
            <a:off x="838200" y="1585632"/>
            <a:ext cx="11049000" cy="4776191"/>
          </a:xfrm>
        </p:spPr>
        <p:txBody>
          <a:bodyPr>
            <a:noAutofit/>
          </a:bodyPr>
          <a:lstStyle/>
          <a:p>
            <a:pPr lvl="0">
              <a:spcBef>
                <a:spcPts val="0"/>
              </a:spcBef>
              <a:buNone/>
            </a:pPr>
            <a:endParaRPr lang="en-US" sz="600" b="1" dirty="0" smtClean="0">
              <a:solidFill>
                <a:schemeClr val="tx1"/>
              </a:solidFill>
              <a:ea typeface="Georgia"/>
              <a:sym typeface="Georgia"/>
            </a:endParaRPr>
          </a:p>
          <a:p>
            <a:pPr marL="0" indent="0">
              <a:buNone/>
            </a:pPr>
            <a:r>
              <a:rPr lang="en-US" b="1" dirty="0" smtClean="0">
                <a:solidFill>
                  <a:schemeClr val="tx1"/>
                </a:solidFill>
                <a:ea typeface="Georgia"/>
                <a:sym typeface="Georgia"/>
              </a:rPr>
              <a:t>Getting </a:t>
            </a:r>
            <a:r>
              <a:rPr lang="en-US" b="1" dirty="0">
                <a:solidFill>
                  <a:schemeClr val="tx1"/>
                </a:solidFill>
                <a:ea typeface="Georgia"/>
                <a:sym typeface="Georgia"/>
              </a:rPr>
              <a:t>to Know Me</a:t>
            </a:r>
            <a:endParaRPr lang="en-US" sz="600" b="1" dirty="0">
              <a:solidFill>
                <a:schemeClr val="tx1"/>
              </a:solidFill>
              <a:ea typeface="Georgia"/>
              <a:sym typeface="Georgia"/>
            </a:endParaRPr>
          </a:p>
          <a:p>
            <a:pPr marL="0" indent="0">
              <a:buNone/>
            </a:pPr>
            <a:r>
              <a:rPr lang="en-US" dirty="0" smtClean="0">
                <a:solidFill>
                  <a:schemeClr val="tx1"/>
                </a:solidFill>
                <a:ea typeface="Georgia"/>
                <a:sym typeface="Georgia"/>
              </a:rPr>
              <a:t>Try </a:t>
            </a:r>
            <a:r>
              <a:rPr lang="en-US" dirty="0">
                <a:solidFill>
                  <a:schemeClr val="tx1"/>
                </a:solidFill>
                <a:ea typeface="Georgia"/>
                <a:sym typeface="Georgia"/>
              </a:rPr>
              <a:t>it out: </a:t>
            </a:r>
          </a:p>
          <a:p>
            <a:pPr marL="0" indent="0">
              <a:buNone/>
            </a:pPr>
            <a:endParaRPr lang="en-US" sz="600" dirty="0">
              <a:solidFill>
                <a:schemeClr val="tx1"/>
              </a:solidFill>
              <a:ea typeface="Georgia"/>
              <a:sym typeface="Georgia"/>
            </a:endParaRPr>
          </a:p>
          <a:p>
            <a:pPr marL="685800">
              <a:lnSpc>
                <a:spcPct val="100000"/>
              </a:lnSpc>
              <a:spcBef>
                <a:spcPts val="0"/>
              </a:spcBef>
            </a:pPr>
            <a:r>
              <a:rPr lang="en-US" dirty="0">
                <a:solidFill>
                  <a:schemeClr val="tx1"/>
                </a:solidFill>
                <a:ea typeface="Georgia"/>
                <a:sym typeface="Georgia"/>
              </a:rPr>
              <a:t>Take a full group to model the activity. This will reinforce the steps and also offer the group to learn something they might never know about a person (within reason) </a:t>
            </a:r>
          </a:p>
          <a:p>
            <a:pPr marL="685800">
              <a:lnSpc>
                <a:spcPct val="100000"/>
              </a:lnSpc>
              <a:spcBef>
                <a:spcPts val="0"/>
              </a:spcBef>
            </a:pPr>
            <a:endParaRPr lang="en-US" sz="600" dirty="0">
              <a:solidFill>
                <a:schemeClr val="tx1"/>
              </a:solidFill>
              <a:ea typeface="Georgia"/>
              <a:sym typeface="Georgia"/>
            </a:endParaRPr>
          </a:p>
          <a:p>
            <a:pPr marL="685800">
              <a:lnSpc>
                <a:spcPct val="100000"/>
              </a:lnSpc>
              <a:spcBef>
                <a:spcPts val="0"/>
              </a:spcBef>
            </a:pPr>
            <a:r>
              <a:rPr lang="en-US" dirty="0">
                <a:solidFill>
                  <a:schemeClr val="tx1"/>
                </a:solidFill>
                <a:ea typeface="Georgia"/>
                <a:sym typeface="Georgia"/>
              </a:rPr>
              <a:t>Meet with people prior to sharing their achievements with the group and create posters with their achievements that they can speak from</a:t>
            </a:r>
          </a:p>
          <a:p>
            <a:pPr marL="0" indent="0">
              <a:buNone/>
            </a:pPr>
            <a:endParaRPr lang="en-US" dirty="0">
              <a:solidFill>
                <a:schemeClr val="tx1"/>
              </a:solidFill>
              <a:ea typeface="Georgia"/>
              <a:sym typeface="Georgia"/>
            </a:endParaRPr>
          </a:p>
        </p:txBody>
      </p:sp>
      <p:sp>
        <p:nvSpPr>
          <p:cNvPr id="4" name="Slide Number Placeholder 3">
            <a:extLst>
              <a:ext uri="{FF2B5EF4-FFF2-40B4-BE49-F238E27FC236}">
                <a16:creationId xmlns=""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25</a:t>
            </a:fld>
            <a:endParaRPr lang="en-US" dirty="0"/>
          </a:p>
        </p:txBody>
      </p:sp>
      <p:sp>
        <p:nvSpPr>
          <p:cNvPr id="36" name="Text Placeholder 35">
            <a:extLst>
              <a:ext uri="{FF2B5EF4-FFF2-40B4-BE49-F238E27FC236}">
                <a16:creationId xmlns="" xmlns:a16="http://schemas.microsoft.com/office/drawing/2014/main" id="{ED3983C3-6414-1840-A8C2-89FABB802BBD}"/>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13841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for Engagement</a:t>
            </a:r>
            <a:endParaRPr lang="en-US" dirty="0"/>
          </a:p>
        </p:txBody>
      </p:sp>
      <p:sp>
        <p:nvSpPr>
          <p:cNvPr id="3" name="Content Placeholder 2"/>
          <p:cNvSpPr>
            <a:spLocks noGrp="1"/>
          </p:cNvSpPr>
          <p:nvPr>
            <p:ph idx="1"/>
          </p:nvPr>
        </p:nvSpPr>
        <p:spPr>
          <a:xfrm>
            <a:off x="838200" y="1591298"/>
            <a:ext cx="10515600" cy="4585665"/>
          </a:xfrm>
        </p:spPr>
        <p:txBody>
          <a:bodyPr>
            <a:normAutofit fontScale="85000" lnSpcReduction="20000"/>
          </a:bodyPr>
          <a:lstStyle/>
          <a:p>
            <a:pPr>
              <a:lnSpc>
                <a:spcPct val="150000"/>
              </a:lnSpc>
            </a:pPr>
            <a:r>
              <a:rPr lang="en-US" dirty="0" smtClean="0"/>
              <a:t>Group breaks into teams for “hangman”, charades, jigsaw puzzles, board games 20 questions, and cards</a:t>
            </a:r>
          </a:p>
          <a:p>
            <a:pPr>
              <a:lnSpc>
                <a:spcPct val="150000"/>
              </a:lnSpc>
            </a:pPr>
            <a:r>
              <a:rPr lang="en-US" dirty="0" smtClean="0"/>
              <a:t>Movie nights, movies are voted on and watched over the course of one or several viewings depending on the needs of the group</a:t>
            </a:r>
          </a:p>
          <a:p>
            <a:pPr lvl="1">
              <a:lnSpc>
                <a:spcPct val="150000"/>
              </a:lnSpc>
              <a:buFont typeface="Wingdings" panose="05000000000000000000" pitchFamily="2" charset="2"/>
              <a:buChar char="Ø"/>
            </a:pPr>
            <a:r>
              <a:rPr lang="en-US" dirty="0" smtClean="0"/>
              <a:t>It might help, especially if it is a complicated plot, to have the names of the characters and the actor’s pictures up on the wall or on a handout</a:t>
            </a:r>
          </a:p>
          <a:p>
            <a:pPr lvl="1">
              <a:lnSpc>
                <a:spcPct val="150000"/>
              </a:lnSpc>
              <a:buFont typeface="Wingdings" panose="05000000000000000000" pitchFamily="2" charset="2"/>
              <a:buChar char="Ø"/>
            </a:pPr>
            <a:r>
              <a:rPr lang="en-US" dirty="0" smtClean="0"/>
              <a:t>Stop the movie at intervals and have a short discussion to make sure all are following/summarizing the plot so far, taking bets (with pennies) on the endings </a:t>
            </a:r>
          </a:p>
          <a:p>
            <a:pPr marL="457200" lvl="1" indent="0">
              <a:lnSpc>
                <a:spcPct val="150000"/>
              </a:lnSpc>
              <a:buNone/>
            </a:pPr>
            <a:r>
              <a:rPr lang="en-US" dirty="0"/>
              <a:t> </a:t>
            </a:r>
            <a:r>
              <a:rPr lang="en-US" dirty="0" smtClean="0"/>
              <a:t>   (good for mysteries and horror movies!)</a:t>
            </a:r>
            <a:endParaRPr lang="en-US" dirty="0"/>
          </a:p>
          <a:p>
            <a:pPr lvl="1">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26</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86027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Ideas for Engagement</a:t>
            </a:r>
          </a:p>
        </p:txBody>
      </p:sp>
      <p:sp>
        <p:nvSpPr>
          <p:cNvPr id="3" name="Content Placeholder 2"/>
          <p:cNvSpPr>
            <a:spLocks noGrp="1"/>
          </p:cNvSpPr>
          <p:nvPr>
            <p:ph idx="1"/>
          </p:nvPr>
        </p:nvSpPr>
        <p:spPr/>
        <p:txBody>
          <a:bodyPr/>
          <a:lstStyle/>
          <a:p>
            <a:pPr>
              <a:lnSpc>
                <a:spcPct val="150000"/>
              </a:lnSpc>
            </a:pPr>
            <a:r>
              <a:rPr lang="en-US" dirty="0" smtClean="0"/>
              <a:t>Watch classic sporting events, such as World Series or Super Bowl games</a:t>
            </a:r>
          </a:p>
          <a:p>
            <a:pPr>
              <a:lnSpc>
                <a:spcPct val="150000"/>
              </a:lnSpc>
            </a:pPr>
            <a:r>
              <a:rPr lang="en-US" dirty="0" smtClean="0"/>
              <a:t>Take virtual tours of places such as museums</a:t>
            </a:r>
          </a:p>
          <a:p>
            <a:pPr>
              <a:lnSpc>
                <a:spcPct val="150000"/>
              </a:lnSpc>
            </a:pPr>
            <a:r>
              <a:rPr lang="en-US" dirty="0" smtClean="0"/>
              <a:t>Watch concerts</a:t>
            </a:r>
          </a:p>
          <a:p>
            <a:pPr>
              <a:lnSpc>
                <a:spcPct val="150000"/>
              </a:lnSpc>
            </a:pPr>
            <a:r>
              <a:rPr lang="en-US" dirty="0" smtClean="0"/>
              <a:t>Play games with other homes </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27</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8931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Ideas?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275CE6D-5C38-C543-B8AD-F8110668FDF9}" type="slidenum">
              <a:rPr lang="en-US" smtClean="0"/>
              <a:pPr/>
              <a:t>28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0771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A07762E-6853-6448-900A-068377C34EF1}"/>
              </a:ext>
            </a:extLst>
          </p:cNvPr>
          <p:cNvSpPr>
            <a:spLocks noGrp="1"/>
          </p:cNvSpPr>
          <p:nvPr>
            <p:ph type="body" sz="quarter" idx="13"/>
          </p:nvPr>
        </p:nvSpPr>
        <p:spPr>
          <a:xfrm>
            <a:off x="1610138" y="914400"/>
            <a:ext cx="10581860" cy="3170191"/>
          </a:xfrm>
        </p:spPr>
        <p:txBody>
          <a:bodyPr/>
          <a:lstStyle/>
          <a:p>
            <a:r>
              <a:rPr lang="en-US" b="1" i="0" dirty="0"/>
              <a:t>Thank you</a:t>
            </a:r>
          </a:p>
          <a:p>
            <a:r>
              <a:rPr lang="en-US" sz="2800" i="0" dirty="0"/>
              <a:t>Anastasia </a:t>
            </a:r>
            <a:r>
              <a:rPr lang="en-US" sz="2800" i="0" dirty="0" err="1"/>
              <a:t>Edmonston</a:t>
            </a:r>
            <a:r>
              <a:rPr lang="en-US" sz="2800" i="0" dirty="0"/>
              <a:t>, MS, CRC</a:t>
            </a:r>
          </a:p>
          <a:p>
            <a:r>
              <a:rPr lang="en-US" sz="2800" i="0" dirty="0" smtClean="0"/>
              <a:t>Maryland TBI Partner Grant Coordinator</a:t>
            </a:r>
            <a:endParaRPr lang="en-US" sz="2800" i="0" dirty="0"/>
          </a:p>
          <a:p>
            <a:r>
              <a:rPr lang="en-US" sz="2800" i="0" dirty="0"/>
              <a:t>Behavioral Health Administration</a:t>
            </a:r>
          </a:p>
          <a:p>
            <a:r>
              <a:rPr lang="en-US" sz="2800" i="0" dirty="0" err="1"/>
              <a:t>anastasia.edmonston@maryland.gov</a:t>
            </a:r>
            <a:endParaRPr lang="en-US" sz="2800" i="0" dirty="0"/>
          </a:p>
          <a:p>
            <a:r>
              <a:rPr lang="en-US" sz="2800" i="0" dirty="0"/>
              <a:t>410-402-8478</a:t>
            </a:r>
          </a:p>
        </p:txBody>
      </p:sp>
      <p:sp>
        <p:nvSpPr>
          <p:cNvPr id="3" name="Text Placeholder 2">
            <a:extLst>
              <a:ext uri="{FF2B5EF4-FFF2-40B4-BE49-F238E27FC236}">
                <a16:creationId xmlns="" xmlns:a16="http://schemas.microsoft.com/office/drawing/2014/main" id="{71D75E7B-B08A-BC48-9A69-5A400694FC0C}"/>
              </a:ext>
            </a:extLst>
          </p:cNvPr>
          <p:cNvSpPr>
            <a:spLocks noGrp="1"/>
          </p:cNvSpPr>
          <p:nvPr>
            <p:ph type="body" sz="quarter" idx="14"/>
          </p:nvPr>
        </p:nvSpPr>
        <p:spPr>
          <a:xfrm>
            <a:off x="1610139" y="4368800"/>
            <a:ext cx="9856648" cy="557912"/>
          </a:xfrm>
        </p:spPr>
        <p:txBody>
          <a:bodyPr/>
          <a:lstStyle/>
          <a:p>
            <a:pPr marL="9525" indent="0"/>
            <a:r>
              <a:rPr lang="en-US" sz="1800" b="0" i="1" dirty="0"/>
              <a:t>A product of the Behavioral Health Administration </a:t>
            </a:r>
            <a:r>
              <a:rPr lang="en-US" sz="1800" b="0" i="1" dirty="0" smtClean="0"/>
              <a:t>2020</a:t>
            </a:r>
            <a:endParaRPr lang="en-US" sz="1800" b="0" i="1" dirty="0"/>
          </a:p>
          <a:p>
            <a:endParaRPr lang="en-US" sz="2400" b="0" dirty="0"/>
          </a:p>
        </p:txBody>
      </p:sp>
      <p:pic>
        <p:nvPicPr>
          <p:cNvPr id="4" name="Picture 3">
            <a:extLst>
              <a:ext uri="{FF2B5EF4-FFF2-40B4-BE49-F238E27FC236}">
                <a16:creationId xmlns="" xmlns:a16="http://schemas.microsoft.com/office/drawing/2014/main" id="{5540715C-54CA-A04D-AC5F-4B0840422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032" y="1251339"/>
            <a:ext cx="3384755" cy="2496312"/>
          </a:xfrm>
          <a:prstGeom prst="rect">
            <a:avLst/>
          </a:prstGeom>
        </p:spPr>
      </p:pic>
    </p:spTree>
    <p:extLst>
      <p:ext uri="{BB962C8B-B14F-4D97-AF65-F5344CB8AC3E}">
        <p14:creationId xmlns:p14="http://schemas.microsoft.com/office/powerpoint/2010/main" val="194604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 xmlns:a16="http://schemas.microsoft.com/office/drawing/2014/main" id="{95068D90-2223-554F-83EB-3DA22DCE44E1}"/>
              </a:ext>
            </a:extLst>
          </p:cNvPr>
          <p:cNvSpPr>
            <a:spLocks noGrp="1"/>
          </p:cNvSpPr>
          <p:nvPr>
            <p:ph type="title"/>
          </p:nvPr>
        </p:nvSpPr>
        <p:spPr/>
        <p:txBody>
          <a:bodyPr/>
          <a:lstStyle/>
          <a:p>
            <a:r>
              <a:rPr lang="en-US" dirty="0" smtClean="0"/>
              <a:t>Activities are Therapeutic!</a:t>
            </a:r>
            <a:endParaRPr lang="en-US" dirty="0"/>
          </a:p>
        </p:txBody>
      </p:sp>
      <p:sp>
        <p:nvSpPr>
          <p:cNvPr id="35" name="Content Placeholder 34">
            <a:extLst>
              <a:ext uri="{FF2B5EF4-FFF2-40B4-BE49-F238E27FC236}">
                <a16:creationId xmlns="" xmlns:a16="http://schemas.microsoft.com/office/drawing/2014/main" id="{423F0F17-B5DA-004F-8EFE-172BCD600A28}"/>
              </a:ext>
            </a:extLst>
          </p:cNvPr>
          <p:cNvSpPr>
            <a:spLocks noGrp="1"/>
          </p:cNvSpPr>
          <p:nvPr>
            <p:ph idx="1"/>
          </p:nvPr>
        </p:nvSpPr>
        <p:spPr>
          <a:xfrm>
            <a:off x="978408" y="1453896"/>
            <a:ext cx="10375392" cy="4723067"/>
          </a:xfrm>
        </p:spPr>
        <p:txBody>
          <a:bodyPr>
            <a:normAutofit lnSpcReduction="10000"/>
          </a:bodyPr>
          <a:lstStyle/>
          <a:p>
            <a:pPr marL="0" indent="0">
              <a:buNone/>
            </a:pPr>
            <a:r>
              <a:rPr lang="en-US" sz="3600" dirty="0" smtClean="0"/>
              <a:t>Engage and Focus the Mind</a:t>
            </a:r>
          </a:p>
          <a:p>
            <a:r>
              <a:rPr lang="en-US" dirty="0" smtClean="0"/>
              <a:t>Promote new learning</a:t>
            </a:r>
          </a:p>
          <a:p>
            <a:r>
              <a:rPr lang="en-US" dirty="0" smtClean="0"/>
              <a:t>Help with attention and concentration</a:t>
            </a:r>
          </a:p>
          <a:p>
            <a:pPr marL="0" indent="0">
              <a:buNone/>
            </a:pPr>
            <a:r>
              <a:rPr lang="en-US" sz="3600" dirty="0" smtClean="0"/>
              <a:t>Build Relationships and Social Skills by:</a:t>
            </a:r>
          </a:p>
          <a:p>
            <a:r>
              <a:rPr lang="en-US" dirty="0" smtClean="0"/>
              <a:t>Challenging listening and communication</a:t>
            </a:r>
          </a:p>
          <a:p>
            <a:r>
              <a:rPr lang="en-US" dirty="0" smtClean="0"/>
              <a:t>Requiring team work</a:t>
            </a:r>
          </a:p>
          <a:p>
            <a:pPr marL="0" indent="0">
              <a:buNone/>
            </a:pPr>
            <a:r>
              <a:rPr lang="en-US" sz="3600" dirty="0" smtClean="0"/>
              <a:t>Promote feelings of Self Worth by:</a:t>
            </a:r>
          </a:p>
          <a:p>
            <a:r>
              <a:rPr lang="en-US" dirty="0" smtClean="0"/>
              <a:t>Encouraging self control</a:t>
            </a:r>
          </a:p>
          <a:p>
            <a:r>
              <a:rPr lang="en-US" dirty="0" smtClean="0"/>
              <a:t>Allowing others to get to know something new about you</a:t>
            </a:r>
          </a:p>
          <a:p>
            <a:pPr marL="0" indent="0">
              <a:buNone/>
            </a:pPr>
            <a:endParaRPr lang="en-US" sz="3600" dirty="0" smtClean="0"/>
          </a:p>
          <a:p>
            <a:endParaRPr lang="en-US" dirty="0" smtClean="0"/>
          </a:p>
          <a:p>
            <a:endParaRPr lang="en-US" dirty="0"/>
          </a:p>
        </p:txBody>
      </p:sp>
      <p:sp>
        <p:nvSpPr>
          <p:cNvPr id="4" name="Slide Number Placeholder 3">
            <a:extLst>
              <a:ext uri="{FF2B5EF4-FFF2-40B4-BE49-F238E27FC236}">
                <a16:creationId xmlns=""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6" name="Text Placeholder 35">
            <a:extLst>
              <a:ext uri="{FF2B5EF4-FFF2-40B4-BE49-F238E27FC236}">
                <a16:creationId xmlns="" xmlns:a16="http://schemas.microsoft.com/office/drawing/2014/main" id="{ED3983C3-6414-1840-A8C2-89FABB802BBD}"/>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551895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A07762E-6853-6448-900A-068377C34EF1}"/>
              </a:ext>
            </a:extLst>
          </p:cNvPr>
          <p:cNvSpPr>
            <a:spLocks noGrp="1"/>
          </p:cNvSpPr>
          <p:nvPr>
            <p:ph type="body" sz="quarter" idx="13"/>
          </p:nvPr>
        </p:nvSpPr>
        <p:spPr>
          <a:xfrm>
            <a:off x="1610138" y="914400"/>
            <a:ext cx="10581860" cy="3170191"/>
          </a:xfrm>
        </p:spPr>
        <p:txBody>
          <a:bodyPr/>
          <a:lstStyle/>
          <a:p>
            <a:r>
              <a:rPr lang="en-US" b="1" i="0" dirty="0"/>
              <a:t>Thank you</a:t>
            </a:r>
          </a:p>
          <a:p>
            <a:r>
              <a:rPr lang="en-US" sz="2800" i="0" dirty="0"/>
              <a:t>Anastasia </a:t>
            </a:r>
            <a:r>
              <a:rPr lang="en-US" sz="2800" i="0" dirty="0" err="1"/>
              <a:t>Edmonston</a:t>
            </a:r>
            <a:r>
              <a:rPr lang="en-US" sz="2800" i="0" dirty="0"/>
              <a:t>, MS, CRC</a:t>
            </a:r>
          </a:p>
          <a:p>
            <a:r>
              <a:rPr lang="en-US" sz="2800" i="0" dirty="0" smtClean="0"/>
              <a:t>Maryland TBI Partner Grant Coordinator</a:t>
            </a:r>
            <a:endParaRPr lang="en-US" sz="2800" i="0" dirty="0"/>
          </a:p>
          <a:p>
            <a:r>
              <a:rPr lang="en-US" sz="2800" i="0" dirty="0"/>
              <a:t>Behavioral Health Administration</a:t>
            </a:r>
          </a:p>
          <a:p>
            <a:r>
              <a:rPr lang="en-US" sz="2800" i="0" dirty="0" err="1"/>
              <a:t>anastasia.edmonston@maryland.gov</a:t>
            </a:r>
            <a:endParaRPr lang="en-US" sz="2800" i="0" dirty="0"/>
          </a:p>
          <a:p>
            <a:r>
              <a:rPr lang="en-US" sz="2800" i="0" dirty="0"/>
              <a:t>410-402-8478</a:t>
            </a:r>
          </a:p>
        </p:txBody>
      </p:sp>
      <p:sp>
        <p:nvSpPr>
          <p:cNvPr id="3" name="Text Placeholder 2">
            <a:extLst>
              <a:ext uri="{FF2B5EF4-FFF2-40B4-BE49-F238E27FC236}">
                <a16:creationId xmlns="" xmlns:a16="http://schemas.microsoft.com/office/drawing/2014/main" id="{71D75E7B-B08A-BC48-9A69-5A400694FC0C}"/>
              </a:ext>
            </a:extLst>
          </p:cNvPr>
          <p:cNvSpPr>
            <a:spLocks noGrp="1"/>
          </p:cNvSpPr>
          <p:nvPr>
            <p:ph type="body" sz="quarter" idx="14"/>
          </p:nvPr>
        </p:nvSpPr>
        <p:spPr>
          <a:xfrm>
            <a:off x="1610139" y="4368800"/>
            <a:ext cx="9856648" cy="557912"/>
          </a:xfrm>
        </p:spPr>
        <p:txBody>
          <a:bodyPr/>
          <a:lstStyle/>
          <a:p>
            <a:pPr marL="9525" indent="0"/>
            <a:r>
              <a:rPr lang="en-US" sz="1800" b="0" i="1" dirty="0"/>
              <a:t>A product of the Behavioral Health Administration </a:t>
            </a:r>
            <a:r>
              <a:rPr lang="en-US" sz="1800" b="0" i="1" dirty="0" smtClean="0"/>
              <a:t>2020</a:t>
            </a:r>
            <a:endParaRPr lang="en-US" sz="1800" b="0" i="1" dirty="0"/>
          </a:p>
          <a:p>
            <a:endParaRPr lang="en-US" sz="2400" b="0" dirty="0"/>
          </a:p>
        </p:txBody>
      </p:sp>
      <p:pic>
        <p:nvPicPr>
          <p:cNvPr id="4" name="Picture 3">
            <a:extLst>
              <a:ext uri="{FF2B5EF4-FFF2-40B4-BE49-F238E27FC236}">
                <a16:creationId xmlns="" xmlns:a16="http://schemas.microsoft.com/office/drawing/2014/main" id="{5540715C-54CA-A04D-AC5F-4B0840422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032" y="1251339"/>
            <a:ext cx="3384755" cy="2496312"/>
          </a:xfrm>
          <a:prstGeom prst="rect">
            <a:avLst/>
          </a:prstGeom>
        </p:spPr>
      </p:pic>
    </p:spTree>
    <p:extLst>
      <p:ext uri="{BB962C8B-B14F-4D97-AF65-F5344CB8AC3E}">
        <p14:creationId xmlns:p14="http://schemas.microsoft.com/office/powerpoint/2010/main" val="3683764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1850" y="900596"/>
            <a:ext cx="10548797" cy="3289260"/>
          </a:xfrm>
        </p:spPr>
        <p:txBody>
          <a:bodyPr>
            <a:normAutofit fontScale="90000"/>
          </a:bodyPr>
          <a:lstStyle/>
          <a:p>
            <a:pPr>
              <a:lnSpc>
                <a:spcPct val="100000"/>
              </a:lnSpc>
            </a:pPr>
            <a:r>
              <a:rPr lang="en-US" b="0" dirty="0"/>
              <a:t/>
            </a:r>
            <a:br>
              <a:rPr lang="en-US" b="0" dirty="0"/>
            </a:br>
            <a:r>
              <a:rPr lang="en-US" b="0" dirty="0"/>
              <a:t/>
            </a:r>
            <a:br>
              <a:rPr lang="en-US" b="0" dirty="0"/>
            </a:br>
            <a:r>
              <a:rPr lang="en-US" b="0" dirty="0"/>
              <a:t/>
            </a:r>
            <a:br>
              <a:rPr lang="en-US" b="0" dirty="0"/>
            </a:br>
            <a:r>
              <a:rPr lang="en-US" b="0" dirty="0"/>
              <a:t/>
            </a:r>
            <a:br>
              <a:rPr lang="en-US" b="0" dirty="0"/>
            </a:br>
            <a:r>
              <a:rPr lang="en-US" b="0" dirty="0"/>
              <a:t/>
            </a:r>
            <a:br>
              <a:rPr lang="en-US" b="0" dirty="0"/>
            </a:br>
            <a:r>
              <a:rPr lang="en-US" b="0" dirty="0"/>
              <a:t/>
            </a:r>
            <a:br>
              <a:rPr lang="en-US" b="0" dirty="0"/>
            </a:br>
            <a:r>
              <a:rPr lang="en-US" sz="2900" b="0" dirty="0"/>
              <a:t/>
            </a:r>
            <a:br>
              <a:rPr lang="en-US" sz="2900" b="0" dirty="0"/>
            </a:br>
            <a:r>
              <a:rPr lang="en-US" sz="2900" dirty="0">
                <a:solidFill>
                  <a:srgbClr val="980000"/>
                </a:solidFill>
                <a:latin typeface="Times New Roman" panose="02020603050405020304" pitchFamily="18" charset="0"/>
                <a:cs typeface="Times New Roman" panose="02020603050405020304" pitchFamily="18" charset="0"/>
              </a:rPr>
              <a:t>The Maryland Traumatic Brain Injury Partner Grant</a:t>
            </a:r>
            <a:br>
              <a:rPr lang="en-US" sz="2900" dirty="0">
                <a:solidFill>
                  <a:srgbClr val="980000"/>
                </a:solidFill>
                <a:latin typeface="Times New Roman" panose="02020603050405020304" pitchFamily="18" charset="0"/>
                <a:cs typeface="Times New Roman" panose="02020603050405020304" pitchFamily="18" charset="0"/>
              </a:rPr>
            </a:br>
            <a:r>
              <a:rPr lang="en-US" sz="2900" b="0" dirty="0">
                <a:latin typeface="Times New Roman" panose="02020603050405020304" pitchFamily="18" charset="0"/>
                <a:cs typeface="Times New Roman" panose="02020603050405020304" pitchFamily="18" charset="0"/>
              </a:rPr>
              <a:t>“This project was supported, in part by grant number 90TBSG0027-01-00,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29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p:txBody>
          <a:bodyPr>
            <a:normAutofit/>
          </a:bodyPr>
          <a:lstStyle/>
          <a:p>
            <a:pPr>
              <a:lnSpc>
                <a:spcPct val="100000"/>
              </a:lnSpc>
            </a:pPr>
            <a:r>
              <a:rPr lang="en-US" sz="1800" i="1" dirty="0">
                <a:solidFill>
                  <a:schemeClr val="tx1">
                    <a:lumMod val="85000"/>
                    <a:lumOff val="15000"/>
                  </a:schemeClr>
                </a:solidFill>
              </a:rPr>
              <a:t>This product is copy write free, please feel to use and distribute widely, citation of the source is appreciated, please contact </a:t>
            </a:r>
            <a:r>
              <a:rPr lang="en-US" sz="1800" i="1" dirty="0">
                <a:solidFill>
                  <a:schemeClr val="tx1">
                    <a:lumMod val="85000"/>
                    <a:lumOff val="15000"/>
                  </a:schemeClr>
                </a:solidFill>
                <a:hlinkClick r:id="rId2">
                  <a:extLst>
                    <a:ext uri="{A12FA001-AC4F-418D-AE19-62706E023703}">
                      <ahyp:hlinkClr xmlns:ahyp="http://schemas.microsoft.com/office/drawing/2018/hyperlinkcolor" xmlns="" val="tx"/>
                    </a:ext>
                  </a:extLst>
                </a:hlinkClick>
              </a:rPr>
              <a:t>anastasia.edmonston@maryland.gov</a:t>
            </a:r>
            <a:r>
              <a:rPr lang="en-US" sz="1800" i="1" dirty="0">
                <a:solidFill>
                  <a:schemeClr val="tx1">
                    <a:lumMod val="85000"/>
                    <a:lumOff val="15000"/>
                  </a:schemeClr>
                </a:solidFill>
              </a:rPr>
              <a:t> and let us know how you are using the materials, so we may track dissemination of grant products. Thank you!</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31</a:t>
            </a:fld>
            <a:endParaRPr lang="en-US" dirty="0"/>
          </a:p>
        </p:txBody>
      </p:sp>
    </p:spTree>
    <p:extLst>
      <p:ext uri="{BB962C8B-B14F-4D97-AF65-F5344CB8AC3E}">
        <p14:creationId xmlns:p14="http://schemas.microsoft.com/office/powerpoint/2010/main" val="3609896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a:t>
            </a:r>
            <a:r>
              <a:rPr lang="en-US" dirty="0" smtClean="0"/>
              <a:t>of Recovery from Brain Injury </a:t>
            </a:r>
            <a:r>
              <a:rPr lang="en-US" sz="2000" dirty="0" smtClean="0"/>
              <a:t>(Adapted from Ben-</a:t>
            </a:r>
            <a:r>
              <a:rPr lang="en-US" sz="2000" dirty="0" err="1" smtClean="0"/>
              <a:t>Yishay</a:t>
            </a:r>
            <a:r>
              <a:rPr lang="en-US" sz="2000" dirty="0" smtClean="0"/>
              <a:t> </a:t>
            </a:r>
            <a:r>
              <a:rPr lang="en-US" sz="2000" dirty="0"/>
              <a:t>1978)</a:t>
            </a:r>
            <a:r>
              <a:rPr lang="en-US" sz="3200" dirty="0"/>
              <a:t/>
            </a:r>
            <a:br>
              <a:rPr lang="en-US" sz="3200" dirty="0"/>
            </a:br>
            <a:endParaRPr lang="en-US" dirty="0"/>
          </a:p>
        </p:txBody>
      </p:sp>
      <p:sp>
        <p:nvSpPr>
          <p:cNvPr id="3" name="Content Placeholder 2"/>
          <p:cNvSpPr>
            <a:spLocks noGrp="1"/>
          </p:cNvSpPr>
          <p:nvPr>
            <p:ph idx="1"/>
          </p:nvPr>
        </p:nvSpPr>
        <p:spPr>
          <a:xfrm>
            <a:off x="838201" y="1591298"/>
            <a:ext cx="10515600" cy="5026992"/>
          </a:xfrm>
        </p:spPr>
        <p:txBody>
          <a:bodyPr>
            <a:normAutofit fontScale="62500" lnSpcReduction="20000"/>
          </a:bodyPr>
          <a:lstStyle/>
          <a:p>
            <a:pPr marL="514350" lvl="0" indent="-514350">
              <a:lnSpc>
                <a:spcPct val="150000"/>
              </a:lnSpc>
              <a:buFont typeface="+mj-lt"/>
              <a:buAutoNum type="arabicPeriod"/>
            </a:pPr>
            <a:r>
              <a:rPr lang="en-US" sz="3200" b="1" dirty="0" smtClean="0"/>
              <a:t>Engagement</a:t>
            </a:r>
            <a:r>
              <a:rPr lang="en-US" sz="3200" dirty="0" smtClean="0"/>
              <a:t>: not a one time thing, we engage, disengage and reengage with people, situations, throughout our lives, engagement is important to and for all of us! You can’t begin anything new, a job a relationship, a change in your life (like a pandemic) unless you engage with it</a:t>
            </a:r>
            <a:endParaRPr lang="en-US" sz="3200" dirty="0"/>
          </a:p>
          <a:p>
            <a:pPr marL="514350" lvl="0" indent="-514350">
              <a:lnSpc>
                <a:spcPct val="150000"/>
              </a:lnSpc>
              <a:buFont typeface="+mj-lt"/>
              <a:buAutoNum type="arabicPeriod"/>
            </a:pPr>
            <a:r>
              <a:rPr lang="en-US" sz="3200" b="1" dirty="0" smtClean="0"/>
              <a:t>Awareness: </a:t>
            </a:r>
            <a:r>
              <a:rPr lang="en-US" sz="3200" dirty="0" smtClean="0"/>
              <a:t>Knowing our strengths and weaknesses, how we impact others with our words and actions, learning how to support/compensate for the areas in which we are not strong</a:t>
            </a:r>
            <a:endParaRPr lang="en-US" sz="3200" b="1" dirty="0"/>
          </a:p>
          <a:p>
            <a:pPr marL="514350" lvl="0" indent="-514350">
              <a:lnSpc>
                <a:spcPct val="150000"/>
              </a:lnSpc>
              <a:buFont typeface="+mj-lt"/>
              <a:buAutoNum type="arabicPeriod"/>
            </a:pPr>
            <a:r>
              <a:rPr lang="en-US" sz="3200" b="1" dirty="0" smtClean="0"/>
              <a:t>Mastery: </a:t>
            </a:r>
            <a:r>
              <a:rPr lang="en-US" sz="3200" dirty="0" smtClean="0"/>
              <a:t>Trying something new, or trying something you used to do well and either finding you can do it again, or you can find another way of mastering the same thing. If your eyesight is impaired due to age, or because of a brain injury, other ways to “read” books. For example,  large type, books on CD</a:t>
            </a:r>
            <a:r>
              <a:rPr lang="en-US" sz="3200" dirty="0"/>
              <a:t> </a:t>
            </a:r>
            <a:r>
              <a:rPr lang="en-US" sz="3200" dirty="0" smtClean="0"/>
              <a:t>or an app like Audible where you can listen </a:t>
            </a:r>
            <a:r>
              <a:rPr lang="en-US" sz="3200" smtClean="0"/>
              <a:t>to books</a:t>
            </a:r>
            <a:endParaRPr lang="en-US" sz="3200" b="1"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4</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10688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Recovery from Brain Injury </a:t>
            </a:r>
            <a:r>
              <a:rPr lang="en-US" sz="2000" dirty="0"/>
              <a:t>(Adapted from Ben-</a:t>
            </a:r>
            <a:r>
              <a:rPr lang="en-US" sz="2000" dirty="0" err="1"/>
              <a:t>Yishay</a:t>
            </a:r>
            <a:r>
              <a:rPr lang="en-US" sz="2000" dirty="0"/>
              <a:t> 1978)</a:t>
            </a:r>
            <a:endParaRPr lang="en-US" dirty="0"/>
          </a:p>
        </p:txBody>
      </p:sp>
      <p:sp>
        <p:nvSpPr>
          <p:cNvPr id="3" name="Content Placeholder 2"/>
          <p:cNvSpPr>
            <a:spLocks noGrp="1"/>
          </p:cNvSpPr>
          <p:nvPr>
            <p:ph idx="1"/>
          </p:nvPr>
        </p:nvSpPr>
        <p:spPr>
          <a:xfrm>
            <a:off x="462013" y="1520792"/>
            <a:ext cx="10891787" cy="4656171"/>
          </a:xfrm>
        </p:spPr>
        <p:txBody>
          <a:bodyPr>
            <a:normAutofit fontScale="55000" lnSpcReduction="20000"/>
          </a:bodyPr>
          <a:lstStyle/>
          <a:p>
            <a:pPr marL="514350" lvl="0" indent="-514350">
              <a:lnSpc>
                <a:spcPct val="150000"/>
              </a:lnSpc>
              <a:buFont typeface="+mj-lt"/>
              <a:buAutoNum type="arabicPeriod"/>
            </a:pPr>
            <a:r>
              <a:rPr lang="en-US" sz="3200" b="1" dirty="0"/>
              <a:t>Adjustment/Acceptance: </a:t>
            </a:r>
            <a:r>
              <a:rPr lang="en-US" sz="3200" dirty="0"/>
              <a:t>Some people will </a:t>
            </a:r>
            <a:r>
              <a:rPr lang="en-US" sz="3200" dirty="0" smtClean="0"/>
              <a:t>accept </a:t>
            </a:r>
            <a:r>
              <a:rPr lang="en-US" sz="3200" dirty="0"/>
              <a:t>disruptions, the bad things that happen to them, for many of us, that is asking too much! It is okay not to accept, but adjust, one day at a time</a:t>
            </a:r>
            <a:endParaRPr lang="en-US" sz="3200" b="1" dirty="0"/>
          </a:p>
          <a:p>
            <a:pPr marL="514350" lvl="0" indent="-514350">
              <a:lnSpc>
                <a:spcPct val="150000"/>
              </a:lnSpc>
              <a:buFont typeface="+mj-lt"/>
              <a:buAutoNum type="arabicPeriod"/>
            </a:pPr>
            <a:r>
              <a:rPr lang="en-US" sz="3200" b="1" dirty="0"/>
              <a:t>Competence: </a:t>
            </a:r>
            <a:r>
              <a:rPr lang="en-US" sz="3200" dirty="0"/>
              <a:t>Getting good at something, anything qualifies, from learning how to drive to learning how to keep your thoughts (and sometimes hands) to yourself and once you are competent, you get even better by practicing, often finding that competence in one area leads to competence in another</a:t>
            </a:r>
            <a:endParaRPr lang="en-US" sz="3200" b="1" dirty="0"/>
          </a:p>
          <a:p>
            <a:pPr marL="514350" lvl="0" indent="-514350">
              <a:lnSpc>
                <a:spcPct val="150000"/>
              </a:lnSpc>
              <a:buFont typeface="+mj-lt"/>
              <a:buAutoNum type="arabicPeriod"/>
            </a:pPr>
            <a:r>
              <a:rPr lang="en-US" sz="3200" b="1" dirty="0"/>
              <a:t>Identity</a:t>
            </a:r>
            <a:r>
              <a:rPr lang="en-US" sz="3200" b="1" dirty="0" smtClean="0"/>
              <a:t>: </a:t>
            </a:r>
            <a:r>
              <a:rPr lang="en-US" sz="3200" dirty="0" smtClean="0"/>
              <a:t>In the case of small and large challenges, people may experience what is called “post traumatic growth” or resilience. For people who have a brain injury and found their identities rooted in their work, “I am a teacher”, “I am a mechanic”, I am a student” etc. this can be very, very difficult but not impossible</a:t>
            </a:r>
            <a:endParaRPr lang="en-US" sz="3200" b="1" dirty="0"/>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81509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are a Process, not a Product</a:t>
            </a:r>
            <a:endParaRPr lang="en-US" dirty="0"/>
          </a:p>
        </p:txBody>
      </p:sp>
      <p:sp>
        <p:nvSpPr>
          <p:cNvPr id="3" name="Content Placeholder 2"/>
          <p:cNvSpPr>
            <a:spLocks noGrp="1"/>
          </p:cNvSpPr>
          <p:nvPr>
            <p:ph idx="1"/>
          </p:nvPr>
        </p:nvSpPr>
        <p:spPr>
          <a:xfrm>
            <a:off x="1001027" y="1511166"/>
            <a:ext cx="10352773" cy="4665797"/>
          </a:xfrm>
        </p:spPr>
        <p:txBody>
          <a:bodyPr>
            <a:normAutofit fontScale="92500" lnSpcReduction="10000"/>
          </a:bodyPr>
          <a:lstStyle/>
          <a:p>
            <a:pPr marL="0" indent="0">
              <a:buNone/>
            </a:pPr>
            <a:r>
              <a:rPr lang="en-US" dirty="0" smtClean="0"/>
              <a:t>They need to be:</a:t>
            </a:r>
          </a:p>
          <a:p>
            <a:r>
              <a:rPr lang="en-US" dirty="0" smtClean="0"/>
              <a:t>Interesting</a:t>
            </a:r>
          </a:p>
          <a:p>
            <a:r>
              <a:rPr lang="en-US" dirty="0" smtClean="0"/>
              <a:t>Relevant</a:t>
            </a:r>
          </a:p>
          <a:p>
            <a:r>
              <a:rPr lang="en-US" dirty="0" smtClean="0"/>
              <a:t>Age Appropriate</a:t>
            </a:r>
          </a:p>
          <a:p>
            <a:r>
              <a:rPr lang="en-US" dirty="0" smtClean="0"/>
              <a:t>Interactive </a:t>
            </a:r>
          </a:p>
          <a:p>
            <a:pPr marL="0" indent="0">
              <a:lnSpc>
                <a:spcPct val="150000"/>
              </a:lnSpc>
              <a:buNone/>
            </a:pPr>
            <a:r>
              <a:rPr lang="en-US" dirty="0" smtClean="0"/>
              <a:t>AND….. What ever the activity is, permission from the participants should be given and/or choices provided. Those who are not interested in actively participating should be encouraged to observe and periodically asked to join or express an opinion</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61736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Engagement</a:t>
            </a:r>
            <a:endParaRPr lang="en-US" dirty="0"/>
          </a:p>
        </p:txBody>
      </p:sp>
      <p:sp>
        <p:nvSpPr>
          <p:cNvPr id="3" name="Content Placeholder 2"/>
          <p:cNvSpPr>
            <a:spLocks noGrp="1"/>
          </p:cNvSpPr>
          <p:nvPr>
            <p:ph idx="1"/>
          </p:nvPr>
        </p:nvSpPr>
        <p:spPr/>
        <p:txBody>
          <a:bodyPr/>
          <a:lstStyle/>
          <a:p>
            <a:pPr>
              <a:lnSpc>
                <a:spcPct val="150000"/>
              </a:lnSpc>
            </a:pPr>
            <a:r>
              <a:rPr lang="en-US" dirty="0" smtClean="0"/>
              <a:t>Provide a “graphic organizer” this is simply something that can anchor and focus attention on the task at hand. It can be a handout or poster paper with the main points of the activity</a:t>
            </a:r>
          </a:p>
          <a:p>
            <a:pPr>
              <a:lnSpc>
                <a:spcPct val="150000"/>
              </a:lnSpc>
            </a:pPr>
            <a:r>
              <a:rPr lang="en-US" dirty="0" smtClean="0"/>
              <a:t>Co-present with another staff person</a:t>
            </a:r>
          </a:p>
          <a:p>
            <a:pPr>
              <a:lnSpc>
                <a:spcPct val="150000"/>
              </a:lnSpc>
            </a:pPr>
            <a:r>
              <a:rPr lang="en-US" dirty="0" smtClean="0"/>
              <a:t>Have a participant lead the activity</a:t>
            </a:r>
          </a:p>
          <a:p>
            <a:pPr>
              <a:lnSpc>
                <a:spcPct val="150000"/>
              </a:lnSpc>
            </a:pPr>
            <a:r>
              <a:rPr lang="en-US" dirty="0" smtClean="0"/>
              <a:t>Bring in a virtual guest speaker!</a:t>
            </a: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92305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t>
            </a:r>
            <a:r>
              <a:rPr lang="en-US" dirty="0"/>
              <a:t>for Engagement</a:t>
            </a:r>
          </a:p>
        </p:txBody>
      </p:sp>
      <p:sp>
        <p:nvSpPr>
          <p:cNvPr id="3" name="Content Placeholder 2"/>
          <p:cNvSpPr>
            <a:spLocks noGrp="1"/>
          </p:cNvSpPr>
          <p:nvPr>
            <p:ph idx="1"/>
          </p:nvPr>
        </p:nvSpPr>
        <p:spPr>
          <a:xfrm>
            <a:off x="884583" y="1825625"/>
            <a:ext cx="10071652" cy="4351338"/>
          </a:xfrm>
        </p:spPr>
        <p:txBody>
          <a:bodyPr>
            <a:normAutofit fontScale="62500" lnSpcReduction="20000"/>
          </a:bodyPr>
          <a:lstStyle/>
          <a:p>
            <a:pPr>
              <a:lnSpc>
                <a:spcPct val="160000"/>
              </a:lnSpc>
            </a:pPr>
            <a:r>
              <a:rPr lang="en-US" dirty="0" smtClean="0"/>
              <a:t>Role Play-job interview prep, conversations with provider about concerns/self advocacy</a:t>
            </a:r>
          </a:p>
          <a:p>
            <a:pPr>
              <a:lnSpc>
                <a:spcPct val="160000"/>
              </a:lnSpc>
            </a:pPr>
            <a:r>
              <a:rPr lang="en-US" dirty="0" smtClean="0"/>
              <a:t>Interviews (prepare a script, have participants interview each other or a staff)</a:t>
            </a:r>
          </a:p>
          <a:p>
            <a:pPr marL="0" indent="0">
              <a:lnSpc>
                <a:spcPct val="160000"/>
              </a:lnSpc>
              <a:buNone/>
            </a:pPr>
            <a:r>
              <a:rPr lang="en-US" dirty="0" smtClean="0"/>
              <a:t>Possible questions: </a:t>
            </a:r>
          </a:p>
          <a:p>
            <a:pPr>
              <a:lnSpc>
                <a:spcPct val="160000"/>
              </a:lnSpc>
              <a:buFont typeface="Wingdings" panose="05000000000000000000" pitchFamily="2" charset="2"/>
              <a:buChar char="Ø"/>
            </a:pPr>
            <a:r>
              <a:rPr lang="en-US" dirty="0" smtClean="0"/>
              <a:t>“How long have you worked in this field?”</a:t>
            </a:r>
          </a:p>
          <a:p>
            <a:pPr>
              <a:lnSpc>
                <a:spcPct val="160000"/>
              </a:lnSpc>
              <a:buFont typeface="Wingdings" panose="05000000000000000000" pitchFamily="2" charset="2"/>
              <a:buChar char="Ø"/>
            </a:pPr>
            <a:r>
              <a:rPr lang="en-US" dirty="0" smtClean="0"/>
              <a:t>“ Can you tell me about your hobbies, family, pets” </a:t>
            </a:r>
            <a:r>
              <a:rPr lang="en-US" dirty="0" err="1" smtClean="0"/>
              <a:t>etc</a:t>
            </a:r>
            <a:endParaRPr lang="en-US" dirty="0" smtClean="0"/>
          </a:p>
          <a:p>
            <a:pPr>
              <a:lnSpc>
                <a:spcPct val="160000"/>
              </a:lnSpc>
              <a:buFont typeface="Wingdings" panose="05000000000000000000" pitchFamily="2" charset="2"/>
              <a:buChar char="Ø"/>
            </a:pPr>
            <a:r>
              <a:rPr lang="en-US" dirty="0" smtClean="0"/>
              <a:t>“Tell us about the best vacation you ever took and why”</a:t>
            </a:r>
          </a:p>
          <a:p>
            <a:pPr>
              <a:lnSpc>
                <a:spcPct val="160000"/>
              </a:lnSpc>
              <a:buFont typeface="Wingdings" panose="05000000000000000000" pitchFamily="2" charset="2"/>
              <a:buChar char="Ø"/>
            </a:pPr>
            <a:r>
              <a:rPr lang="en-US" dirty="0" smtClean="0"/>
              <a:t>“What is the thing you are most looking forward to after this pandemic is over?”</a:t>
            </a:r>
          </a:p>
          <a:p>
            <a:pPr marL="0" indent="0">
              <a:lnSpc>
                <a:spcPct val="160000"/>
              </a:lnSpc>
              <a:buNone/>
            </a:pPr>
            <a:r>
              <a:rPr lang="en-US" b="1" dirty="0" smtClean="0"/>
              <a:t>Information learned from interviews can be published (with permission) in a newsletter….</a:t>
            </a:r>
            <a:endParaRPr lang="en-US" b="1"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4508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a:t>
            </a:r>
            <a:r>
              <a:rPr lang="en-US" dirty="0"/>
              <a:t>for Engagement</a:t>
            </a:r>
          </a:p>
        </p:txBody>
      </p:sp>
      <p:sp>
        <p:nvSpPr>
          <p:cNvPr id="3" name="Content Placeholder 2"/>
          <p:cNvSpPr>
            <a:spLocks noGrp="1"/>
          </p:cNvSpPr>
          <p:nvPr>
            <p:ph idx="1"/>
          </p:nvPr>
        </p:nvSpPr>
        <p:spPr>
          <a:xfrm>
            <a:off x="962526" y="1434164"/>
            <a:ext cx="10391274" cy="4742799"/>
          </a:xfrm>
        </p:spPr>
        <p:txBody>
          <a:bodyPr>
            <a:normAutofit/>
          </a:bodyPr>
          <a:lstStyle/>
          <a:p>
            <a:pPr>
              <a:lnSpc>
                <a:spcPct val="150000"/>
              </a:lnSpc>
            </a:pPr>
            <a:r>
              <a:rPr lang="en-US" dirty="0" smtClean="0"/>
              <a:t>Produce a newsletter (digital and hardcopy), create job descriptions for:</a:t>
            </a:r>
          </a:p>
          <a:p>
            <a:pPr marL="0" indent="0">
              <a:lnSpc>
                <a:spcPct val="150000"/>
              </a:lnSpc>
              <a:buNone/>
            </a:pPr>
            <a:r>
              <a:rPr lang="en-US" dirty="0"/>
              <a:t>	</a:t>
            </a:r>
            <a:r>
              <a:rPr lang="en-US" dirty="0" smtClean="0"/>
              <a:t>reporters</a:t>
            </a:r>
          </a:p>
          <a:p>
            <a:pPr marL="0" indent="0">
              <a:lnSpc>
                <a:spcPct val="150000"/>
              </a:lnSpc>
              <a:buNone/>
            </a:pPr>
            <a:r>
              <a:rPr lang="en-US" dirty="0"/>
              <a:t>	</a:t>
            </a:r>
            <a:r>
              <a:rPr lang="en-US" dirty="0" smtClean="0"/>
              <a:t>writers</a:t>
            </a:r>
          </a:p>
          <a:p>
            <a:pPr marL="0" indent="0">
              <a:lnSpc>
                <a:spcPct val="150000"/>
              </a:lnSpc>
              <a:buNone/>
            </a:pPr>
            <a:r>
              <a:rPr lang="en-US" dirty="0"/>
              <a:t>	</a:t>
            </a:r>
            <a:r>
              <a:rPr lang="en-US" dirty="0" smtClean="0"/>
              <a:t>typists/designers</a:t>
            </a:r>
          </a:p>
          <a:p>
            <a:pPr marL="0" indent="0">
              <a:lnSpc>
                <a:spcPct val="150000"/>
              </a:lnSpc>
              <a:buNone/>
            </a:pPr>
            <a:r>
              <a:rPr lang="en-US" dirty="0"/>
              <a:t>	</a:t>
            </a:r>
            <a:r>
              <a:rPr lang="en-US" dirty="0" smtClean="0"/>
              <a:t>research and include links to topics of interests/resources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0739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2281</Words>
  <Application>Microsoft Office PowerPoint</Application>
  <PresentationFormat>Widescreen</PresentationFormat>
  <Paragraphs>224</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Georgia</vt:lpstr>
      <vt:lpstr>Times New Roman</vt:lpstr>
      <vt:lpstr>Wingdings</vt:lpstr>
      <vt:lpstr>Office Theme</vt:lpstr>
      <vt:lpstr>Brain Injury Provider Activities: Tips &amp; Tools</vt:lpstr>
      <vt:lpstr>“What lies behind you and what lies in front of you pales in comparison to what lies inside of you” Ralph Waldo Emerson</vt:lpstr>
      <vt:lpstr>Activities are Therapeutic!</vt:lpstr>
      <vt:lpstr>Stages of Recovery from Brain Injury (Adapted from Ben-Yishay 1978) </vt:lpstr>
      <vt:lpstr>Stages Recovery from Brain Injury (Adapted from Ben-Yishay 1978)</vt:lpstr>
      <vt:lpstr>Groups are a Process, not a Product</vt:lpstr>
      <vt:lpstr>Tips for Engagement</vt:lpstr>
      <vt:lpstr>Tips for Engagement</vt:lpstr>
      <vt:lpstr>Tips for Engagement</vt:lpstr>
      <vt:lpstr>General Guidelines and Suggestions </vt:lpstr>
      <vt:lpstr>PowerPoint Presentation</vt:lpstr>
      <vt:lpstr>To Recap-the Benefits of Collaboration</vt:lpstr>
      <vt:lpstr>Examples of How to Utilize the Provider Activity Tips</vt:lpstr>
      <vt:lpstr>Examples of How to Utilize the Provider Activity Tips</vt:lpstr>
      <vt:lpstr>Suggestions for Structuring Group Discussions around a specific topic, for example-Exercise and the Brain</vt:lpstr>
      <vt:lpstr>Suggestions for Structuring Group Discussions around a specific topic, for example-Exercise and the Brain</vt:lpstr>
      <vt:lpstr>Researchers have found that for people with brain injuries, exercise can:</vt:lpstr>
      <vt:lpstr>Researchers have found that for people in general, exercise can:</vt:lpstr>
      <vt:lpstr>This study goes to show it is never to late to benefit from exercise!</vt:lpstr>
      <vt:lpstr>You maybe thinking, isn’t this a bit much?</vt:lpstr>
      <vt:lpstr>Health Group Topics</vt:lpstr>
      <vt:lpstr>Suggested Exercise</vt:lpstr>
      <vt:lpstr>Suggested Exercise</vt:lpstr>
      <vt:lpstr>Suggested Exercise</vt:lpstr>
      <vt:lpstr>Suggested Exercise</vt:lpstr>
      <vt:lpstr>Other Ideas for Engagement</vt:lpstr>
      <vt:lpstr>Other Ideas for Engagement</vt:lpstr>
      <vt:lpstr>Questions? Ideas?</vt:lpstr>
      <vt:lpstr>PowerPoint Presentation</vt:lpstr>
      <vt:lpstr>PowerPoint Presentation</vt:lpstr>
      <vt:lpstr>       The Maryland Traumatic Brain Injury Partner Grant “This project was supported, in part by grant number 90TBSG0027-01-00,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Anastasia Edmonston</cp:lastModifiedBy>
  <cp:revision>55</cp:revision>
  <dcterms:created xsi:type="dcterms:W3CDTF">2018-02-09T13:05:01Z</dcterms:created>
  <dcterms:modified xsi:type="dcterms:W3CDTF">2020-04-22T19:33:31Z</dcterms:modified>
</cp:coreProperties>
</file>